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omments/comment4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2" r:id="rId2"/>
    <p:sldId id="306" r:id="rId3"/>
    <p:sldId id="307" r:id="rId4"/>
    <p:sldId id="314" r:id="rId5"/>
    <p:sldId id="315" r:id="rId6"/>
    <p:sldId id="316" r:id="rId7"/>
    <p:sldId id="317" r:id="rId8"/>
    <p:sldId id="322" r:id="rId9"/>
    <p:sldId id="328" r:id="rId10"/>
    <p:sldId id="318" r:id="rId11"/>
    <p:sldId id="319" r:id="rId12"/>
    <p:sldId id="324" r:id="rId13"/>
    <p:sldId id="320" r:id="rId14"/>
    <p:sldId id="327" r:id="rId15"/>
    <p:sldId id="326" r:id="rId16"/>
    <p:sldId id="325" r:id="rId17"/>
    <p:sldId id="299" r:id="rId18"/>
    <p:sldId id="303" r:id="rId19"/>
    <p:sldId id="288" r:id="rId20"/>
    <p:sldId id="268" r:id="rId21"/>
    <p:sldId id="304" r:id="rId22"/>
    <p:sldId id="263" r:id="rId23"/>
    <p:sldId id="305" r:id="rId24"/>
    <p:sldId id="321" r:id="rId25"/>
    <p:sldId id="291" r:id="rId26"/>
    <p:sldId id="298" r:id="rId27"/>
    <p:sldId id="292" r:id="rId28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Bulla" initials="JB" lastIdx="60" clrIdx="0"/>
  <p:cmAuthor id="1" name="Bulla, Jan (ZfP)" initials="BJ(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AD2"/>
    <a:srgbClr val="263B70"/>
    <a:srgbClr val="1E3B70"/>
    <a:srgbClr val="324A7D"/>
    <a:srgbClr val="949FAD"/>
    <a:srgbClr val="949FBA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81183" autoAdjust="0"/>
  </p:normalViewPr>
  <p:slideViewPr>
    <p:cSldViewPr>
      <p:cViewPr>
        <p:scale>
          <a:sx n="61" d="100"/>
          <a:sy n="61" d="100"/>
        </p:scale>
        <p:origin x="-1736" y="-48"/>
      </p:cViewPr>
      <p:guideLst>
        <p:guide orient="horz" pos="1888"/>
        <p:guide orient="horz" pos="2908"/>
        <p:guide pos="136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9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zprdata\projekt_forensik\FoDoBa\Arbeitsauftrag%20Migration%202019_03\Mikrozensus_2017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Bevölkerung BRD</a:t>
            </a:r>
          </a:p>
          <a:p>
            <a:pPr>
              <a:defRPr/>
            </a:pPr>
            <a:r>
              <a:rPr lang="en-US" sz="1600" b="0"/>
              <a:t>2017, N = 81</a:t>
            </a:r>
            <a:r>
              <a:rPr lang="en-US" sz="1600" b="0" baseline="0"/>
              <a:t> 740 Mio</a:t>
            </a:r>
            <a:endParaRPr lang="en-US" sz="1600" b="0"/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0"/>
          <c:tx>
            <c:strRef>
              <c:f>Mikrozensus_2017!$K$22</c:f>
              <c:strCache>
                <c:ptCount val="1"/>
                <c:pt idx="0">
                  <c:v>Bevölkerung BRD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Mikrozensus_2017!$L$20:$M$20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Mikrozensus_2017!$L$22:$M$22</c:f>
              <c:numCache>
                <c:formatCode>General</c:formatCode>
                <c:ptCount val="2"/>
                <c:pt idx="0">
                  <c:v>76.400000000000006</c:v>
                </c:pt>
                <c:pt idx="1">
                  <c:v>23.6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0" i="0" u="none" strike="noStrike" baseline="0">
                <a:effectLst/>
              </a:rPr>
              <a:t>Verteilung der Schuldfähigkeit (§§ 20, 21 StGB), §63 StGB BW nach Migrationshintergrund</a:t>
            </a:r>
            <a:r>
              <a:rPr lang="de-DE" sz="1800" b="1" i="0" u="none" strike="noStrike" baseline="0"/>
              <a:t> </a:t>
            </a:r>
            <a:endParaRPr lang="de-DE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Tabelle6!$H$21</c:f>
              <c:strCache>
                <c:ptCount val="1"/>
                <c:pt idx="0">
                  <c:v>§20</c:v>
                </c:pt>
              </c:strCache>
            </c:strRef>
          </c:tx>
          <c:invertIfNegative val="0"/>
          <c:cat>
            <c:strRef>
              <c:f>Tabelle6!$I$20:$J$20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Tabelle6!$I$21:$J$21</c:f>
              <c:numCache>
                <c:formatCode>General</c:formatCode>
                <c:ptCount val="2"/>
                <c:pt idx="0">
                  <c:v>257</c:v>
                </c:pt>
                <c:pt idx="1">
                  <c:v>187</c:v>
                </c:pt>
              </c:numCache>
            </c:numRef>
          </c:val>
        </c:ser>
        <c:ser>
          <c:idx val="1"/>
          <c:order val="1"/>
          <c:tx>
            <c:strRef>
              <c:f>Tabelle6!$H$22</c:f>
              <c:strCache>
                <c:ptCount val="1"/>
                <c:pt idx="0">
                  <c:v>§21</c:v>
                </c:pt>
              </c:strCache>
            </c:strRef>
          </c:tx>
          <c:invertIfNegative val="0"/>
          <c:cat>
            <c:strRef>
              <c:f>Tabelle6!$I$20:$J$20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Tabelle6!$I$22:$J$22</c:f>
              <c:numCache>
                <c:formatCode>General</c:formatCode>
                <c:ptCount val="2"/>
                <c:pt idx="0">
                  <c:v>141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28896"/>
        <c:axId val="29330432"/>
      </c:barChart>
      <c:catAx>
        <c:axId val="29328896"/>
        <c:scaling>
          <c:orientation val="minMax"/>
        </c:scaling>
        <c:delete val="0"/>
        <c:axPos val="l"/>
        <c:majorTickMark val="out"/>
        <c:minorTickMark val="none"/>
        <c:tickLblPos val="nextTo"/>
        <c:crossAx val="29330432"/>
        <c:crosses val="autoZero"/>
        <c:auto val="1"/>
        <c:lblAlgn val="ctr"/>
        <c:lblOffset val="100"/>
        <c:noMultiLvlLbl val="0"/>
      </c:catAx>
      <c:valAx>
        <c:axId val="293304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932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0" i="0" u="none" strike="noStrike" baseline="0">
                <a:effectLst/>
              </a:rPr>
              <a:t>Verteilung der Schuldfähigkeit (§§ 20, 21 StGB, keine Schuldminderung), § 64 StGB nach Migrationshintergrund</a:t>
            </a:r>
            <a:r>
              <a:rPr lang="de-DE" sz="1800" b="1" i="0" u="none" strike="noStrike" baseline="0"/>
              <a:t> </a:t>
            </a:r>
            <a:endParaRPr lang="de-DE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Tabelle6!$G$37</c:f>
              <c:strCache>
                <c:ptCount val="1"/>
                <c:pt idx="0">
                  <c:v>§20</c:v>
                </c:pt>
              </c:strCache>
            </c:strRef>
          </c:tx>
          <c:invertIfNegative val="0"/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Tabelle6!$H$36:$I$36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Tabelle6!$H$37:$I$37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Tabelle6!$G$38</c:f>
              <c:strCache>
                <c:ptCount val="1"/>
                <c:pt idx="0">
                  <c:v>§21</c:v>
                </c:pt>
              </c:strCache>
            </c:strRef>
          </c:tx>
          <c:invertIfNegative val="0"/>
          <c:cat>
            <c:strRef>
              <c:f>Tabelle6!$H$36:$I$36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Tabelle6!$H$38:$I$38</c:f>
              <c:numCache>
                <c:formatCode>General</c:formatCode>
                <c:ptCount val="2"/>
                <c:pt idx="0">
                  <c:v>98</c:v>
                </c:pt>
                <c:pt idx="1">
                  <c:v>84</c:v>
                </c:pt>
              </c:numCache>
            </c:numRef>
          </c:val>
        </c:ser>
        <c:ser>
          <c:idx val="2"/>
          <c:order val="2"/>
          <c:tx>
            <c:strRef>
              <c:f>Tabelle6!$G$39</c:f>
              <c:strCache>
                <c:ptCount val="1"/>
                <c:pt idx="0">
                  <c:v>voll schuldfähig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Tabelle6!$H$36:$I$36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Tabelle6!$H$39:$I$39</c:f>
              <c:numCache>
                <c:formatCode>General</c:formatCode>
                <c:ptCount val="2"/>
                <c:pt idx="0">
                  <c:v>199</c:v>
                </c:pt>
                <c:pt idx="1">
                  <c:v>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364608"/>
        <c:axId val="29366144"/>
      </c:barChart>
      <c:catAx>
        <c:axId val="29364608"/>
        <c:scaling>
          <c:orientation val="minMax"/>
        </c:scaling>
        <c:delete val="0"/>
        <c:axPos val="l"/>
        <c:majorTickMark val="out"/>
        <c:minorTickMark val="none"/>
        <c:tickLblPos val="nextTo"/>
        <c:crossAx val="29366144"/>
        <c:crosses val="autoZero"/>
        <c:auto val="1"/>
        <c:lblAlgn val="ctr"/>
        <c:lblOffset val="100"/>
        <c:noMultiLvlLbl val="0"/>
      </c:catAx>
      <c:valAx>
        <c:axId val="29366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9364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Bevölkerung BW</a:t>
            </a:r>
          </a:p>
          <a:p>
            <a:pPr>
              <a:defRPr/>
            </a:pPr>
            <a:r>
              <a:rPr lang="en-US" sz="1600" b="0"/>
              <a:t>2017,</a:t>
            </a:r>
            <a:r>
              <a:rPr lang="en-US" sz="1600" b="0" baseline="0"/>
              <a:t> N = 10 902 Mio</a:t>
            </a:r>
            <a:endParaRPr lang="en-US" sz="1600" b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Mikrozensus_2017!$K$21</c:f>
              <c:strCache>
                <c:ptCount val="1"/>
                <c:pt idx="0">
                  <c:v>Bevölkerung BW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Mikrozensus_2017!$L$20:$M$20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Mikrozensus_2017!$L$21:$M$21</c:f>
              <c:numCache>
                <c:formatCode>General</c:formatCode>
                <c:ptCount val="2"/>
                <c:pt idx="0">
                  <c:v>69.099999999999994</c:v>
                </c:pt>
                <c:pt idx="1">
                  <c:v>30.9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MRV-</a:t>
            </a:r>
            <a:r>
              <a:rPr lang="en-US" dirty="0" err="1"/>
              <a:t>Patienten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(§ </a:t>
            </a:r>
            <a:r>
              <a:rPr lang="en-US" dirty="0"/>
              <a:t>63 </a:t>
            </a:r>
            <a:r>
              <a:rPr lang="en-US" dirty="0" err="1"/>
              <a:t>StGB</a:t>
            </a:r>
            <a:r>
              <a:rPr lang="en-US" dirty="0"/>
              <a:t>) in BW</a:t>
            </a:r>
          </a:p>
          <a:p>
            <a:pPr>
              <a:defRPr/>
            </a:pPr>
            <a:r>
              <a:rPr lang="en-US" sz="1600" b="0" dirty="0"/>
              <a:t>2017, N = 662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'MRV-Patientenanteil'!$I$6</c:f>
              <c:strCache>
                <c:ptCount val="1"/>
                <c:pt idx="0">
                  <c:v>MRV-Patienten (§ 63 StGB) in BW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'MRV-Patientenanteil'!$J$5:$K$5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'MRV-Patientenanteil'!$J$6:$K$6</c:f>
              <c:numCache>
                <c:formatCode>0%</c:formatCode>
                <c:ptCount val="2"/>
                <c:pt idx="0">
                  <c:v>0.61480362537764355</c:v>
                </c:pt>
                <c:pt idx="1">
                  <c:v>0.38519637462235651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Bevölkerung BRD</a:t>
            </a:r>
          </a:p>
          <a:p>
            <a:pPr>
              <a:defRPr/>
            </a:pPr>
            <a:r>
              <a:rPr lang="en-US" sz="1600" b="0"/>
              <a:t>2017, N = 81</a:t>
            </a:r>
            <a:r>
              <a:rPr lang="en-US" sz="1600" b="0" baseline="0"/>
              <a:t> 740 Mio</a:t>
            </a:r>
            <a:endParaRPr lang="en-US" sz="1600" b="0"/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0"/>
          <c:tx>
            <c:strRef>
              <c:f>Mikrozensus_2017!$K$22</c:f>
              <c:strCache>
                <c:ptCount val="1"/>
                <c:pt idx="0">
                  <c:v>Bevölkerung BRD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Mikrozensus_2017!$L$20:$M$20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Mikrozensus_2017!$L$22:$M$22</c:f>
              <c:numCache>
                <c:formatCode>General</c:formatCode>
                <c:ptCount val="2"/>
                <c:pt idx="0">
                  <c:v>76.400000000000006</c:v>
                </c:pt>
                <c:pt idx="1">
                  <c:v>23.6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Bevölkerung BW</a:t>
            </a:r>
          </a:p>
          <a:p>
            <a:pPr>
              <a:defRPr/>
            </a:pPr>
            <a:r>
              <a:rPr lang="en-US" sz="1600" b="0"/>
              <a:t>2017,</a:t>
            </a:r>
            <a:r>
              <a:rPr lang="en-US" sz="1600" b="0" baseline="0"/>
              <a:t> N = 10 902 Mio</a:t>
            </a:r>
            <a:endParaRPr lang="en-US" sz="1600" b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Mikrozensus_2017!$K$21</c:f>
              <c:strCache>
                <c:ptCount val="1"/>
                <c:pt idx="0">
                  <c:v>Bevölkerung BW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Mikrozensus_2017!$L$20:$M$20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Mikrozensus_2017!$L$21:$M$21</c:f>
              <c:numCache>
                <c:formatCode>General</c:formatCode>
                <c:ptCount val="2"/>
                <c:pt idx="0">
                  <c:v>69.099999999999994</c:v>
                </c:pt>
                <c:pt idx="1">
                  <c:v>30.9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MRV-</a:t>
            </a:r>
            <a:r>
              <a:rPr lang="en-US" dirty="0" err="1"/>
              <a:t>Patienten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(§ </a:t>
            </a:r>
            <a:r>
              <a:rPr lang="en-US" dirty="0"/>
              <a:t>64 </a:t>
            </a:r>
            <a:r>
              <a:rPr lang="en-US" dirty="0" err="1"/>
              <a:t>StGB</a:t>
            </a:r>
            <a:r>
              <a:rPr lang="en-US" dirty="0"/>
              <a:t>) in BW</a:t>
            </a:r>
          </a:p>
          <a:p>
            <a:pPr>
              <a:defRPr/>
            </a:pPr>
            <a:r>
              <a:rPr lang="en-US" sz="1600" b="0" dirty="0"/>
              <a:t>2017, N = 592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0"/>
          <c:tx>
            <c:strRef>
              <c:f>'MRV-Patientenanteil'!$I$7</c:f>
              <c:strCache>
                <c:ptCount val="1"/>
                <c:pt idx="0">
                  <c:v>MRV-Patienten (§ 64 StGB) in BW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'MRV-Patientenanteil'!$J$5:$K$5</c:f>
              <c:strCache>
                <c:ptCount val="2"/>
                <c:pt idx="0">
                  <c:v>ohne Migrationshintergrund</c:v>
                </c:pt>
                <c:pt idx="1">
                  <c:v>mit Migrationshintergrund</c:v>
                </c:pt>
              </c:strCache>
            </c:strRef>
          </c:cat>
          <c:val>
            <c:numRef>
              <c:f>'MRV-Patientenanteil'!$J$7:$K$7</c:f>
              <c:numCache>
                <c:formatCode>0%</c:formatCode>
                <c:ptCount val="2"/>
                <c:pt idx="0">
                  <c:v>0.51351351351351349</c:v>
                </c:pt>
                <c:pt idx="1">
                  <c:v>0.48648648648648651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MRV-BW; </a:t>
            </a:r>
            <a:r>
              <a:rPr lang="de-DE" dirty="0" smtClean="0"/>
              <a:t>Migrationshintergrund </a:t>
            </a:r>
            <a:r>
              <a:rPr lang="de-DE" dirty="0"/>
              <a:t>nach Herkunftsregion, 2009-2017</a:t>
            </a:r>
          </a:p>
        </c:rich>
      </c:tx>
      <c:layout>
        <c:manualLayout>
          <c:xMode val="edge"/>
          <c:yMode val="edge"/>
          <c:x val="0.22123930674369516"/>
          <c:y val="2.582029093909341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0083333333333331E-2"/>
          <c:y val="0.28104333333333331"/>
          <c:w val="0.8811451388888889"/>
          <c:h val="0.63530694444444447"/>
        </c:manualLayout>
      </c:layout>
      <c:areaChart>
        <c:grouping val="stacked"/>
        <c:varyColors val="0"/>
        <c:ser>
          <c:idx val="0"/>
          <c:order val="0"/>
          <c:tx>
            <c:strRef>
              <c:f>'[1]A Herkunft Migr.'!$C$5</c:f>
              <c:strCache>
                <c:ptCount val="1"/>
                <c:pt idx="0">
                  <c:v>Balkan 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Migr.'!$C$9:$C$17</c:f>
              <c:numCache>
                <c:formatCode>General</c:formatCode>
                <c:ptCount val="9"/>
                <c:pt idx="0">
                  <c:v>16</c:v>
                </c:pt>
                <c:pt idx="1">
                  <c:v>14</c:v>
                </c:pt>
                <c:pt idx="2">
                  <c:v>19</c:v>
                </c:pt>
                <c:pt idx="3">
                  <c:v>25</c:v>
                </c:pt>
                <c:pt idx="4">
                  <c:v>32</c:v>
                </c:pt>
                <c:pt idx="5">
                  <c:v>43</c:v>
                </c:pt>
                <c:pt idx="6">
                  <c:v>47</c:v>
                </c:pt>
                <c:pt idx="7">
                  <c:v>36</c:v>
                </c:pt>
                <c:pt idx="8">
                  <c:v>40</c:v>
                </c:pt>
              </c:numCache>
            </c:numRef>
          </c:val>
        </c:ser>
        <c:ser>
          <c:idx val="1"/>
          <c:order val="1"/>
          <c:tx>
            <c:strRef>
              <c:f>'[1]A Herkunft Migr.'!$D$5</c:f>
              <c:strCache>
                <c:ptCount val="1"/>
                <c:pt idx="0">
                  <c:v>ehem. GUS</c:v>
                </c:pt>
              </c:strCache>
            </c:strRef>
          </c:tx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Migr.'!$D$9:$D$17</c:f>
              <c:numCache>
                <c:formatCode>General</c:formatCode>
                <c:ptCount val="9"/>
                <c:pt idx="0">
                  <c:v>101</c:v>
                </c:pt>
                <c:pt idx="1">
                  <c:v>123</c:v>
                </c:pt>
                <c:pt idx="2">
                  <c:v>120</c:v>
                </c:pt>
                <c:pt idx="3">
                  <c:v>122</c:v>
                </c:pt>
                <c:pt idx="4">
                  <c:v>104</c:v>
                </c:pt>
                <c:pt idx="5">
                  <c:v>102</c:v>
                </c:pt>
                <c:pt idx="6">
                  <c:v>82</c:v>
                </c:pt>
                <c:pt idx="7">
                  <c:v>86</c:v>
                </c:pt>
                <c:pt idx="8">
                  <c:v>74</c:v>
                </c:pt>
              </c:numCache>
            </c:numRef>
          </c:val>
        </c:ser>
        <c:ser>
          <c:idx val="2"/>
          <c:order val="2"/>
          <c:tx>
            <c:strRef>
              <c:f>'[1]A Herkunft Migr.'!$E$5</c:f>
              <c:strCache>
                <c:ptCount val="1"/>
                <c:pt idx="0">
                  <c:v>Türkei</c:v>
                </c:pt>
              </c:strCache>
            </c:strRef>
          </c:tx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Migr.'!$E$9:$E$17</c:f>
              <c:numCache>
                <c:formatCode>General</c:formatCode>
                <c:ptCount val="9"/>
                <c:pt idx="0">
                  <c:v>75</c:v>
                </c:pt>
                <c:pt idx="1">
                  <c:v>67</c:v>
                </c:pt>
                <c:pt idx="2">
                  <c:v>73</c:v>
                </c:pt>
                <c:pt idx="3">
                  <c:v>83</c:v>
                </c:pt>
                <c:pt idx="4">
                  <c:v>86</c:v>
                </c:pt>
                <c:pt idx="5">
                  <c:v>98</c:v>
                </c:pt>
                <c:pt idx="6">
                  <c:v>110</c:v>
                </c:pt>
                <c:pt idx="7">
                  <c:v>106</c:v>
                </c:pt>
                <c:pt idx="8">
                  <c:v>105</c:v>
                </c:pt>
              </c:numCache>
            </c:numRef>
          </c:val>
        </c:ser>
        <c:ser>
          <c:idx val="3"/>
          <c:order val="3"/>
          <c:tx>
            <c:strRef>
              <c:f>'[1]A Herkunft Migr.'!$F$5</c:f>
              <c:strCache>
                <c:ptCount val="1"/>
                <c:pt idx="0">
                  <c:v>Südeuropa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Migr.'!$F$9:$F$17</c:f>
              <c:numCache>
                <c:formatCode>General</c:formatCode>
                <c:ptCount val="9"/>
                <c:pt idx="0">
                  <c:v>11</c:v>
                </c:pt>
                <c:pt idx="1">
                  <c:v>14</c:v>
                </c:pt>
                <c:pt idx="2">
                  <c:v>17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49</c:v>
                </c:pt>
                <c:pt idx="7">
                  <c:v>48</c:v>
                </c:pt>
                <c:pt idx="8">
                  <c:v>50</c:v>
                </c:pt>
              </c:numCache>
            </c:numRef>
          </c:val>
        </c:ser>
        <c:ser>
          <c:idx val="4"/>
          <c:order val="4"/>
          <c:tx>
            <c:strRef>
              <c:f>'[1]A Herkunft Migr.'!$G$5</c:f>
              <c:strCache>
                <c:ptCount val="1"/>
                <c:pt idx="0">
                  <c:v>Osteuropa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Migr.'!$G$9:$G$17</c:f>
              <c:numCache>
                <c:formatCode>General</c:formatCode>
                <c:ptCount val="9"/>
                <c:pt idx="0">
                  <c:v>35</c:v>
                </c:pt>
                <c:pt idx="1">
                  <c:v>33</c:v>
                </c:pt>
                <c:pt idx="2">
                  <c:v>28</c:v>
                </c:pt>
                <c:pt idx="3">
                  <c:v>35</c:v>
                </c:pt>
                <c:pt idx="4">
                  <c:v>41</c:v>
                </c:pt>
                <c:pt idx="5">
                  <c:v>35</c:v>
                </c:pt>
                <c:pt idx="6">
                  <c:v>41</c:v>
                </c:pt>
                <c:pt idx="7">
                  <c:v>38</c:v>
                </c:pt>
                <c:pt idx="8">
                  <c:v>48</c:v>
                </c:pt>
              </c:numCache>
            </c:numRef>
          </c:val>
        </c:ser>
        <c:ser>
          <c:idx val="5"/>
          <c:order val="5"/>
          <c:tx>
            <c:strRef>
              <c:f>'[1]A Herkunft Migr.'!$H$5</c:f>
              <c:strCache>
                <c:ptCount val="1"/>
                <c:pt idx="0">
                  <c:v>naher Osten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Migr.'!$H$9:$H$17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13</c:v>
                </c:pt>
                <c:pt idx="3">
                  <c:v>12</c:v>
                </c:pt>
                <c:pt idx="4">
                  <c:v>22</c:v>
                </c:pt>
                <c:pt idx="5">
                  <c:v>22</c:v>
                </c:pt>
                <c:pt idx="6">
                  <c:v>19</c:v>
                </c:pt>
                <c:pt idx="7">
                  <c:v>22</c:v>
                </c:pt>
                <c:pt idx="8">
                  <c:v>26</c:v>
                </c:pt>
              </c:numCache>
            </c:numRef>
          </c:val>
        </c:ser>
        <c:ser>
          <c:idx val="6"/>
          <c:order val="6"/>
          <c:tx>
            <c:strRef>
              <c:f>'[1]A Herkunft Migr.'!$I$5</c:f>
              <c:strCache>
                <c:ptCount val="1"/>
                <c:pt idx="0">
                  <c:v>Nordafrika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Migr.'!$I$9:$I$17</c:f>
              <c:numCache>
                <c:formatCode>General</c:formatCode>
                <c:ptCount val="9"/>
                <c:pt idx="0">
                  <c:v>11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16</c:v>
                </c:pt>
              </c:numCache>
            </c:numRef>
          </c:val>
        </c:ser>
        <c:ser>
          <c:idx val="7"/>
          <c:order val="7"/>
          <c:tx>
            <c:strRef>
              <c:f>'[1]A Herkunft Migr.'!$J$5</c:f>
              <c:strCache>
                <c:ptCount val="1"/>
                <c:pt idx="0">
                  <c:v>Schwarzafrika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Migr.'!$J$9:$J$17</c:f>
              <c:numCache>
                <c:formatCode>General</c:formatCode>
                <c:ptCount val="9"/>
                <c:pt idx="0">
                  <c:v>16</c:v>
                </c:pt>
                <c:pt idx="1">
                  <c:v>18</c:v>
                </c:pt>
                <c:pt idx="2">
                  <c:v>22</c:v>
                </c:pt>
                <c:pt idx="3">
                  <c:v>22</c:v>
                </c:pt>
                <c:pt idx="4">
                  <c:v>21</c:v>
                </c:pt>
                <c:pt idx="5">
                  <c:v>22</c:v>
                </c:pt>
                <c:pt idx="6">
                  <c:v>20</c:v>
                </c:pt>
                <c:pt idx="7">
                  <c:v>27</c:v>
                </c:pt>
                <c:pt idx="8">
                  <c:v>27</c:v>
                </c:pt>
              </c:numCache>
            </c:numRef>
          </c:val>
        </c:ser>
        <c:ser>
          <c:idx val="8"/>
          <c:order val="8"/>
          <c:tx>
            <c:strRef>
              <c:f>'[1]A Herkunft Migr.'!$K$5</c:f>
              <c:strCache>
                <c:ptCount val="1"/>
                <c:pt idx="0">
                  <c:v>Südamerika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Migr.'!$K$9:$K$17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ser>
          <c:idx val="9"/>
          <c:order val="9"/>
          <c:tx>
            <c:strRef>
              <c:f>'[1]A Herkunft Migr.'!$L$5</c:f>
              <c:strCache>
                <c:ptCount val="1"/>
                <c:pt idx="0">
                  <c:v>Sonstige</c:v>
                </c:pt>
              </c:strCache>
            </c:strRef>
          </c:tx>
          <c:cat>
            <c:numRef>
              <c:f>'[1]A Herkunft Migr.'!$A$9:$A$17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'[1]A Herkunft Migr.'!$L$9:$L$17</c:f>
              <c:numCache>
                <c:formatCode>General</c:formatCode>
                <c:ptCount val="9"/>
                <c:pt idx="0">
                  <c:v>58</c:v>
                </c:pt>
                <c:pt idx="1">
                  <c:v>53</c:v>
                </c:pt>
                <c:pt idx="2">
                  <c:v>57</c:v>
                </c:pt>
                <c:pt idx="3">
                  <c:v>30</c:v>
                </c:pt>
                <c:pt idx="4">
                  <c:v>36</c:v>
                </c:pt>
                <c:pt idx="5">
                  <c:v>27</c:v>
                </c:pt>
                <c:pt idx="6">
                  <c:v>29</c:v>
                </c:pt>
                <c:pt idx="7">
                  <c:v>41</c:v>
                </c:pt>
                <c:pt idx="8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50496"/>
        <c:axId val="30252032"/>
      </c:areaChart>
      <c:catAx>
        <c:axId val="3025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de-DE"/>
          </a:p>
        </c:txPr>
        <c:crossAx val="30252032"/>
        <c:crosses val="autoZero"/>
        <c:auto val="1"/>
        <c:lblAlgn val="ctr"/>
        <c:lblOffset val="100"/>
        <c:noMultiLvlLbl val="0"/>
      </c:catAx>
      <c:valAx>
        <c:axId val="3025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de-DE"/>
          </a:p>
        </c:txPr>
        <c:crossAx val="30250496"/>
        <c:crosses val="autoZero"/>
        <c:crossBetween val="midCat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3953415327216329"/>
          <c:y val="0.1859964540924253"/>
          <c:w val="0.76840914982510355"/>
          <c:h val="9.50467567217346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'Art des Migrationshintergrunds'!$N$10</c:f>
              <c:strCache>
                <c:ptCount val="1"/>
                <c:pt idx="0">
                  <c:v>Patienten nach § 63 StGB MRV-BW 2017 m. Migr. nach Art des Migrationshintergrundes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'Art des Migrationshintergrunds'!$O$9:$U$9</c:f>
              <c:strCache>
                <c:ptCount val="7"/>
                <c:pt idx="0">
                  <c:v>zugewanderter Ausländer mit Aufenthaltserlaubnis</c:v>
                </c:pt>
                <c:pt idx="1">
                  <c:v>zugewanderter Ausländer ohne Aufenthaltserlaubnis</c:v>
                </c:pt>
                <c:pt idx="2">
                  <c:v>in Deutschland geborenes Ausländer</c:v>
                </c:pt>
                <c:pt idx="3">
                  <c:v>eingebürgerter Ausländer</c:v>
                </c:pt>
                <c:pt idx="4">
                  <c:v>Spätaussiedler</c:v>
                </c:pt>
                <c:pt idx="5">
                  <c:v>Person mit mind. Einem Elternteil das eines der Kriterien erfüllt</c:v>
                </c:pt>
                <c:pt idx="6">
                  <c:v>Tourist</c:v>
                </c:pt>
              </c:strCache>
            </c:strRef>
          </c:cat>
          <c:val>
            <c:numRef>
              <c:f>'Art des Migrationshintergrunds'!$O$10:$U$10</c:f>
              <c:numCache>
                <c:formatCode>0%</c:formatCode>
                <c:ptCount val="7"/>
                <c:pt idx="0">
                  <c:v>0.33955223880597013</c:v>
                </c:pt>
                <c:pt idx="1">
                  <c:v>0.11940298507462686</c:v>
                </c:pt>
                <c:pt idx="2">
                  <c:v>0.19029850746268656</c:v>
                </c:pt>
                <c:pt idx="3">
                  <c:v>0.1417910447761194</c:v>
                </c:pt>
                <c:pt idx="4">
                  <c:v>7.8358208955223885E-2</c:v>
                </c:pt>
                <c:pt idx="5">
                  <c:v>0.12686567164179105</c:v>
                </c:pt>
                <c:pt idx="6" formatCode="0.0%">
                  <c:v>3.7313432835820895E-3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18289267649511"/>
          <c:y val="0.19112357613859898"/>
          <c:w val="0.31883393983477726"/>
          <c:h val="0.73550528699425566"/>
        </c:manualLayout>
      </c:layout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1"/>
          <c:order val="0"/>
          <c:tx>
            <c:strRef>
              <c:f>'Art des Migrationshintergrunds'!$N$11</c:f>
              <c:strCache>
                <c:ptCount val="1"/>
                <c:pt idx="0">
                  <c:v>Patienten nach § 64 StGB MRV-BW 2017 m. Migr. nach Art des Migrationshintergrundes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'Art des Migrationshintergrunds'!$O$9:$U$9</c:f>
              <c:strCache>
                <c:ptCount val="7"/>
                <c:pt idx="0">
                  <c:v>zugewanderter Ausländer mit Aufenthaltserlaubnis</c:v>
                </c:pt>
                <c:pt idx="1">
                  <c:v>zugewanderter Ausländer ohne Aufenthaltserlaubnis</c:v>
                </c:pt>
                <c:pt idx="2">
                  <c:v>in Deutschland geborenes Ausländer</c:v>
                </c:pt>
                <c:pt idx="3">
                  <c:v>eingebürgerter Ausländer</c:v>
                </c:pt>
                <c:pt idx="4">
                  <c:v>Spätaussiedler</c:v>
                </c:pt>
                <c:pt idx="5">
                  <c:v>Person mit mind. Einem Elternteil das eines der Kriterien erfüllt</c:v>
                </c:pt>
                <c:pt idx="6">
                  <c:v>Tourist</c:v>
                </c:pt>
              </c:strCache>
            </c:strRef>
          </c:cat>
          <c:val>
            <c:numRef>
              <c:f>'Art des Migrationshintergrunds'!$O$11:$U$11</c:f>
              <c:numCache>
                <c:formatCode>0%</c:formatCode>
                <c:ptCount val="7"/>
                <c:pt idx="0">
                  <c:v>0.31353135313531355</c:v>
                </c:pt>
                <c:pt idx="1">
                  <c:v>4.6204620462046202E-2</c:v>
                </c:pt>
                <c:pt idx="2">
                  <c:v>0.1617161716171617</c:v>
                </c:pt>
                <c:pt idx="3">
                  <c:v>9.2409240924092403E-2</c:v>
                </c:pt>
                <c:pt idx="4">
                  <c:v>0.27062706270627063</c:v>
                </c:pt>
                <c:pt idx="5">
                  <c:v>0.10561056105610561</c:v>
                </c:pt>
                <c:pt idx="6">
                  <c:v>9.9009900990099011E-3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90046598595966"/>
          <c:y val="0.19956096148047042"/>
          <c:w val="0.30411636652531271"/>
          <c:h val="0.685031425079753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3T21:05:33.840" idx="1">
    <p:pos x="5191" y="1392"/>
    <p:text>Wie sieht dies im Vergleich mit der Wohnbevölkerung aus?
Statistisches Landesamt Baden-Württemberg
Statistik aktuell 2012
Ausländer eigene Migrationserfahrung 33% (gegenüber 
Deutsche ohne Migrationserfahrung mit einem Elternteil 20%
in Deutschland geborene Ausländer12%
Spätaussiedler 22%
Eingebürgerte 13%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3T21:05:33.840" idx="25">
    <p:pos x="5191" y="1392"/>
    <p:text>Wie sieht dies im Vergleich mit der Wohnbevölkerung aus?
Statistisches Landesamt Baden-Württemberg
Statistik aktuell 2012
Ausländer eigene Migrationserfahrung 33% (gegenüber 
Deutsche ohne Migrationserfahrung mit einem Elternteil 20%
in Deutschland geborene Ausländer12%
Spätaussiedler 22%
Eingebürgerte 13%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3T21:34:46.525" idx="5">
    <p:pos x="4851" y="666"/>
    <p:text>Spiegelt dies Diagnosespektrum wieder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3T21:34:46.525" idx="26">
    <p:pos x="4851" y="666"/>
    <p:text>Spiegelt dies Diagnosespektrum wieder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EBC887-4233-41E4-B8DD-3356251047A6}" type="datetime1">
              <a:rPr lang="de-DE"/>
              <a:pPr>
                <a:defRPr/>
              </a:pPr>
              <a:t>30.04.2019</a:t>
            </a:fld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96264-4D92-4FB7-87D2-403ED8ED7F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265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3E4BA4-510A-490A-BE02-9618FDC5F6F1}" type="datetime1">
              <a:rPr lang="de-DE"/>
              <a:pPr>
                <a:defRPr/>
              </a:pPr>
              <a:t>30.04.2019</a:t>
            </a:fld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925D24-7D6E-4CD3-94A7-D32D1ABF4A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7381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Bei einer Bevölkerung von 81 740 </a:t>
            </a:r>
            <a:r>
              <a:rPr lang="de-DE" altLang="de-DE" dirty="0" err="1" smtClean="0"/>
              <a:t>Mio</a:t>
            </a:r>
            <a:r>
              <a:rPr lang="de-DE" altLang="de-DE" dirty="0" smtClean="0"/>
              <a:t> Menschen 2017 in der Bundesrepublik (gemäß Mikrozensus</a:t>
            </a:r>
            <a:r>
              <a:rPr lang="de-DE" altLang="de-DE" baseline="0" dirty="0" smtClean="0"/>
              <a:t> 2017)</a:t>
            </a:r>
            <a:r>
              <a:rPr lang="de-DE" altLang="de-DE" dirty="0" smtClean="0"/>
              <a:t> sind es 19.258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Mio. Menschen mit Migrationshintergrund, dies ist also ein Anteil von 23,6</a:t>
            </a:r>
            <a:r>
              <a:rPr lang="de-DE" altLang="de-DE" baseline="0" dirty="0" smtClean="0"/>
              <a:t> </a:t>
            </a:r>
            <a:r>
              <a:rPr lang="de-DE" altLang="de-DE" dirty="0" smtClean="0"/>
              <a:t>% an der Gesamtbevölkerung.</a:t>
            </a:r>
          </a:p>
          <a:p>
            <a:endParaRPr lang="de-DE" altLang="de-DE" dirty="0" smtClean="0"/>
          </a:p>
          <a:p>
            <a:r>
              <a:rPr lang="de-DE" altLang="de-DE" b="1" dirty="0" smtClean="0"/>
              <a:t>Baden-Württemberg</a:t>
            </a:r>
            <a:r>
              <a:rPr lang="de-DE" altLang="de-DE" dirty="0" smtClean="0"/>
              <a:t> liegt 2017 in der Rangfolge der höchsten Migrantenanteile auf dem zweiten Platz mit </a:t>
            </a:r>
            <a:r>
              <a:rPr lang="de-DE" altLang="de-DE" b="1" dirty="0" smtClean="0"/>
              <a:t>30,9</a:t>
            </a:r>
            <a:r>
              <a:rPr lang="de-DE" altLang="de-DE" b="1" baseline="0" dirty="0" smtClean="0"/>
              <a:t> </a:t>
            </a:r>
            <a:r>
              <a:rPr lang="de-DE" altLang="de-DE" b="1" dirty="0" smtClean="0"/>
              <a:t>%.</a:t>
            </a:r>
            <a:r>
              <a:rPr lang="de-DE" altLang="de-DE" dirty="0" smtClean="0"/>
              <a:t> Auf dem ersten liegt Hessen mit 31,</a:t>
            </a:r>
            <a:r>
              <a:rPr lang="de-DE" altLang="de-DE" baseline="0" dirty="0" smtClean="0"/>
              <a:t>1 </a:t>
            </a:r>
            <a:r>
              <a:rPr lang="de-DE" altLang="de-DE" dirty="0" smtClean="0"/>
              <a:t>%, auf dem dritten Hamburg mit 30,6%</a:t>
            </a:r>
            <a:r>
              <a:rPr lang="de-DE" altLang="de-DE" baseline="0" dirty="0" smtClean="0"/>
              <a:t>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Es handelt sich hierbei um eine Grundgesamtheit der Forensischen Kliniken in Baden-Württemberg: </a:t>
            </a:r>
            <a:r>
              <a:rPr lang="de-DE" altLang="de-DE" dirty="0" err="1" smtClean="0"/>
              <a:t>Zwiefalten</a:t>
            </a:r>
            <a:r>
              <a:rPr lang="de-DE" altLang="de-DE" dirty="0" smtClean="0"/>
              <a:t>, Wiesloch, Emmendingen, Reichenau, </a:t>
            </a:r>
            <a:r>
              <a:rPr lang="de-DE" altLang="de-DE" dirty="0" err="1" smtClean="0"/>
              <a:t>Weissenau</a:t>
            </a:r>
            <a:r>
              <a:rPr lang="de-DE" altLang="de-DE" dirty="0" smtClean="0"/>
              <a:t>, Calw, Bad </a:t>
            </a:r>
            <a:r>
              <a:rPr lang="de-DE" altLang="de-DE" dirty="0" err="1" smtClean="0"/>
              <a:t>Schussenried</a:t>
            </a:r>
            <a:r>
              <a:rPr lang="de-DE" altLang="de-DE" dirty="0" smtClean="0"/>
              <a:t>, Weinsberg</a:t>
            </a:r>
          </a:p>
          <a:p>
            <a:r>
              <a:rPr lang="de-DE" altLang="de-DE" dirty="0" smtClean="0"/>
              <a:t>Verhältnis Migranten - Deutsche liegt also bei 38,5% (n = 255) zu 61,5% (n = 407).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Die Differenz zwischen den beiden Migrantenanteilen beträgt 9%. Also sind Migranten entsprechend ihrem </a:t>
            </a:r>
            <a:r>
              <a:rPr lang="de-DE" altLang="de-DE" dirty="0" err="1" smtClean="0"/>
              <a:t>bw</a:t>
            </a:r>
            <a:r>
              <a:rPr lang="de-DE" altLang="de-DE" dirty="0" smtClean="0"/>
              <a:t>-Bevölkerungsanteil im </a:t>
            </a:r>
            <a:r>
              <a:rPr lang="de-DE" altLang="de-DE" dirty="0" err="1" smtClean="0"/>
              <a:t>bw</a:t>
            </a:r>
            <a:r>
              <a:rPr lang="de-DE" altLang="de-DE" dirty="0" smtClean="0"/>
              <a:t>-MRV überrepräsentiert, nämlich um rund 9%.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die Migranten stammen aus insgesamt 66 Herkunftsländern</a:t>
            </a:r>
          </a:p>
          <a:p>
            <a:r>
              <a:rPr lang="de-DE" altLang="de-DE" dirty="0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Der Migrantenanteil</a:t>
            </a:r>
            <a:r>
              <a:rPr lang="de-DE" altLang="de-DE" baseline="0" dirty="0" smtClean="0"/>
              <a:t> im § 64 liegt nochmals deutlich höher. Hier haben 48,6 % der Patienten einen Migrationshintergrund und nur 51,4 % wiesen keinen Migrationshintergrund auf.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 wenn sich in den letzten Jahren ein leichter Rückgang</a:t>
            </a:r>
            <a:r>
              <a:rPr lang="de-DE" baseline="0" dirty="0" smtClean="0"/>
              <a:t> in der Anzahl der Patienten aus der Türkei und den ehemaligen GUS-Staaten gezeigt hat, stellen diese beiden Migrantengruppen nach wie vor den größten Anteil der Patientenpopulation mit Migrationshintergrund.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33E4BA4-510A-490A-BE02-9618FDC5F6F1}" type="datetime1">
              <a:rPr lang="de-DE" smtClean="0"/>
              <a:pPr>
                <a:defRPr/>
              </a:pPr>
              <a:t>30.04.2019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25D24-7D6E-4CD3-94A7-D32D1ABF4A5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32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Die 268 Patienten mit Migrationshintergrund in der § 63er-Unterbringung verteilen sich hier auf 7 Formen des Migrationsstatus. Der größte Anteil von knapp 34% hat dabei einen Aufenthaltsstatus, 12% hielten sich ohne Aufenthaltsgenehmigung also illegal hier auf, nur noch 8% der Migranten sind Spätaussiedler, also Aussiedler aus den ehemaligen Aussiedlungsgebieten, hauptsächlich aus der ehemaligen Sowjetunion. 14 % der Patienten mit Migrationshintergrund entfällt dabei auf Immigranten die eingebürgert wurden und somit die deutsche Staatsangehörigkeit erworben haben.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Neben Deutschland stammen die Migranten aus insgesamt 66 Herkunftsländern</a:t>
            </a:r>
          </a:p>
          <a:p>
            <a:r>
              <a:rPr lang="de-DE" alt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Die 268 Patienten mit Migrationshintergrund in der § 63er-Unterbringung verteilen sich hier auf 7 Formen des Migrationsstatus. Der größte Anteil von knapp 31% hat dabei einen Aufenthaltsstatus, nur</a:t>
            </a:r>
            <a:r>
              <a:rPr lang="de-DE" altLang="de-DE" baseline="0" dirty="0" smtClean="0"/>
              <a:t> 5</a:t>
            </a:r>
            <a:r>
              <a:rPr lang="de-DE" altLang="de-DE" dirty="0" smtClean="0"/>
              <a:t>% hielten sich ohne Aufenthaltsgenehmigung also illegal hier auf, 27% der Migranten sind Spätaussiedler, also Aussiedler aus den ehemaligen Aussiedlungsgebieten, hauptsächlich aus der ehemaligen Sowjetunion. 9 % der Patienten mit Migrationshintergrund entfällt dabei auf Immigranten die eingebürgert wurden und somit die deutsche Staatsangehörigkeit erworben haben.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Auffällig ist zum einen, dass der Anteil der Spätaussiedler</a:t>
            </a:r>
            <a:r>
              <a:rPr lang="de-DE" altLang="de-DE" baseline="0" dirty="0" smtClean="0"/>
              <a:t> an der Gesamtheit der Patienten mit Migrationshintergrund deutlich höher ist als im §63, zum anderen, dass de Anteil sich illegal in Deutschland aufhaltender Ausländer (ohne Aufenthaltserlaubnis) deutlich geringer ausfällt.</a:t>
            </a:r>
            <a:endParaRPr lang="de-DE" altLang="de-DE" dirty="0" smtClean="0"/>
          </a:p>
          <a:p>
            <a:r>
              <a:rPr lang="de-DE" altLang="de-DE" dirty="0" smtClean="0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Migranten (n = 255) verteilen sich auf die beiden Paragraphen ca. 74:26.  Deutschen o. M. (n 407) wurde in </a:t>
            </a:r>
            <a:r>
              <a:rPr lang="de-DE" altLang="de-DE" dirty="0" err="1" smtClean="0"/>
              <a:t>ca</a:t>
            </a:r>
            <a:r>
              <a:rPr lang="de-DE" altLang="de-DE" dirty="0" smtClean="0"/>
              <a:t> 10 % weniger Fällen auf Schuldunfähigkeit erkannt, somit verschiebt sich die Verteilung auf 64:36. [Schuldfähige Patienten und solche ohne Angaben wurden in der Gesamtsumme hier nicht berücksichtigt]. </a:t>
            </a:r>
          </a:p>
          <a:p>
            <a:endParaRPr lang="de-DE" altLang="de-DE" dirty="0" smtClean="0"/>
          </a:p>
          <a:p>
            <a:r>
              <a:rPr lang="de-DE" altLang="de-DE" i="1" dirty="0" smtClean="0"/>
              <a:t>Braucht Jan die Folie in der Diskussion – oder soll sie mit in den Anhang, damit man darauf zurückgreifen kann?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Im Paragraph 64</a:t>
            </a:r>
            <a:r>
              <a:rPr lang="de-DE" altLang="de-DE" baseline="0" dirty="0" smtClean="0"/>
              <a:t> fällt auf, dass der Anteil voll schuldfähiger Patienten in der Untergruppe mit Migrationshintergrund höher ist als in der Gruppe ohne Migrationshintergrund</a:t>
            </a:r>
            <a:endParaRPr lang="de-DE" altLang="de-DE" dirty="0" smtClean="0"/>
          </a:p>
          <a:p>
            <a:endParaRPr lang="de-DE" altLang="de-DE" dirty="0" smtClean="0"/>
          </a:p>
          <a:p>
            <a:r>
              <a:rPr lang="de-DE" altLang="de-DE" i="1" dirty="0" smtClean="0"/>
              <a:t>Braucht Jan die Folie in der Diskussion – oder soll sie mit in den Anhang, damit man darauf zurückgreifen kann?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dirty="0" smtClean="0"/>
              <a:t>diagnostische Prozesse</a:t>
            </a:r>
          </a:p>
          <a:p>
            <a:pPr lvl="1"/>
            <a:r>
              <a:rPr lang="de-DE" altLang="de-DE" dirty="0" smtClean="0"/>
              <a:t>kriminologische Aspekte</a:t>
            </a:r>
          </a:p>
          <a:p>
            <a:pPr lvl="1"/>
            <a:r>
              <a:rPr lang="de-DE" altLang="de-DE" dirty="0" smtClean="0"/>
              <a:t>Behandlung vor und während der Unterbringung im MRV</a:t>
            </a:r>
          </a:p>
          <a:p>
            <a:pPr lvl="1"/>
            <a:r>
              <a:rPr lang="de-DE" altLang="de-DE" dirty="0" smtClean="0"/>
              <a:t>Beendigung der Unterbringung</a:t>
            </a:r>
          </a:p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Die deskriptiven Daten zu Patienten mit Migrationshintergrund verglichen zu Deutschen ohne solchen, werfen Fragen in folgenden Bereichen auf: </a:t>
            </a:r>
          </a:p>
          <a:p>
            <a:pPr lvl="1"/>
            <a:r>
              <a:rPr lang="de-DE" altLang="de-DE" smtClean="0"/>
              <a:t>diagnostische Prozesse</a:t>
            </a:r>
          </a:p>
          <a:p>
            <a:pPr lvl="1"/>
            <a:r>
              <a:rPr lang="de-DE" altLang="de-DE" smtClean="0"/>
              <a:t>kriminologische Aspekte</a:t>
            </a:r>
          </a:p>
          <a:p>
            <a:pPr lvl="1"/>
            <a:r>
              <a:rPr lang="de-DE" altLang="de-DE" smtClean="0"/>
              <a:t>Behandlung vor und während der Unterbringung im MRV</a:t>
            </a:r>
          </a:p>
          <a:p>
            <a:pPr lvl="1"/>
            <a:r>
              <a:rPr lang="de-DE" altLang="de-DE" smtClean="0"/>
              <a:t>Beendigung der Unterbringung</a:t>
            </a:r>
          </a:p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135731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1428750"/>
            <a:ext cx="9144000" cy="1285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1428750"/>
            <a:ext cx="1346200" cy="1285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Picture 2" descr="F:\G_Leitung\GF-Assistenz\Sonstiges\Logo\LOGO ZfP-Gruppe\Formulare\NEU\ZPC\kunst granit z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17638"/>
            <a:ext cx="10001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G_Leitung\GF-Assistenz\Sonstiges\Logo\LOGO ZfP-Gruppe\Formulare\NEU\ZPC\herbstbaum z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10096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G_Leitung\GF-Assistenz\Sonstiges\Logo\LOGO ZfP-Gruppe\Formulare\NEU\ZPC\brunnen z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18038"/>
            <a:ext cx="1000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Z:\G_Leitung\GF-Assistenz\Sonstiges\Logo\LOGO ZfP-Gruppe\Nur Logo\ZFP Logo_4c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0842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7213" y="3989402"/>
            <a:ext cx="6769100" cy="1582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951163"/>
            <a:ext cx="6769100" cy="57626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130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5738"/>
            <a:ext cx="7056438" cy="519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1052513"/>
            <a:ext cx="8785225" cy="5113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E152-467A-497A-9432-84A84A5612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56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4025" y="185738"/>
            <a:ext cx="2232025" cy="59801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185738"/>
            <a:ext cx="6543675" cy="5980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1608-4E61-45BE-9726-66C78EAC9A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25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185738"/>
            <a:ext cx="6807230" cy="51911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173183"/>
            <a:ext cx="867889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A43D-CE87-4B51-9C6A-BD2642C931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00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C114-874C-4173-8C41-5D6B342C68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88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5738"/>
            <a:ext cx="7056438" cy="519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316413" cy="51133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1052513"/>
            <a:ext cx="4316412" cy="51133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78BC-22B7-4170-81E4-A33BAF2A55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75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F332-2D36-4C12-9167-89F44FDD7E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34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950" y="185738"/>
            <a:ext cx="7056438" cy="5191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92234-1F5C-444E-A3C5-1F3B3A7949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10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3C65-7307-4242-817A-F2F4CA8597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13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2EA9-77FB-4364-AFB4-F610CE4E52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9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666163" y="6448425"/>
            <a:ext cx="360362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B2FF-8F41-44E4-A2D0-302F71CBE1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143125" y="6365875"/>
            <a:ext cx="4786313" cy="3349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22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 Verbindung 15"/>
          <p:cNvCxnSpPr/>
          <p:nvPr userDrawn="1"/>
        </p:nvCxnSpPr>
        <p:spPr>
          <a:xfrm rot="10800000">
            <a:off x="357188" y="1069975"/>
            <a:ext cx="8643937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elplatzhalter 18"/>
          <p:cNvSpPr>
            <a:spLocks noGrp="1"/>
          </p:cNvSpPr>
          <p:nvPr>
            <p:ph type="title"/>
          </p:nvPr>
        </p:nvSpPr>
        <p:spPr bwMode="auto">
          <a:xfrm>
            <a:off x="357188" y="71438"/>
            <a:ext cx="72151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Textplatzhalter 19"/>
          <p:cNvSpPr>
            <a:spLocks noGrp="1"/>
          </p:cNvSpPr>
          <p:nvPr>
            <p:ph type="body" idx="1"/>
          </p:nvPr>
        </p:nvSpPr>
        <p:spPr bwMode="auto">
          <a:xfrm>
            <a:off x="357188" y="1357313"/>
            <a:ext cx="8329612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"/>
          </p:nvPr>
        </p:nvSpPr>
        <p:spPr>
          <a:xfrm>
            <a:off x="357188" y="6356350"/>
            <a:ext cx="1214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6F03A-FB40-467A-8993-29B9CD9461CB}" type="datetime1">
              <a:rPr lang="de-DE"/>
              <a:pPr>
                <a:defRPr/>
              </a:pPr>
              <a:t>30.04.2019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1785938" y="6356350"/>
            <a:ext cx="6000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AF6ED0-7FA9-43F0-9B80-A1AC30353E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9" descr="Z:\G_Leitung\GF-Assistenz\Sonstiges\Logo\LOGO ZfP-Gruppe\Nur Logo\ZFP Logo_4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0842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547688" indent="-1857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Trebuchet MS" pitchFamily="34" charset="0"/>
        </a:defRPr>
      </a:lvl2pPr>
      <a:lvl3pPr marL="917575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Trebuchet MS" pitchFamily="34" charset="0"/>
        </a:defRPr>
      </a:lvl3pPr>
      <a:lvl4pPr marL="1274763" indent="-1778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Trebuchet MS" pitchFamily="34" charset="0"/>
        </a:defRPr>
      </a:lvl4pPr>
      <a:lvl5pPr marL="1631950" indent="-1778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Trebuchet MS" pitchFamily="34" charset="0"/>
        </a:defRPr>
      </a:lvl5pPr>
      <a:lvl6pPr marL="2089150" indent="-177800" algn="l" rtl="0" fontAlgn="base">
        <a:spcBef>
          <a:spcPct val="20000"/>
        </a:spcBef>
        <a:spcAft>
          <a:spcPct val="0"/>
        </a:spcAft>
        <a:buClr>
          <a:srgbClr val="3E4A7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546350" indent="-177800" algn="l" rtl="0" fontAlgn="base">
        <a:spcBef>
          <a:spcPct val="20000"/>
        </a:spcBef>
        <a:spcAft>
          <a:spcPct val="0"/>
        </a:spcAft>
        <a:buClr>
          <a:srgbClr val="3E4A7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03550" indent="-177800" algn="l" rtl="0" fontAlgn="base">
        <a:spcBef>
          <a:spcPct val="20000"/>
        </a:spcBef>
        <a:spcAft>
          <a:spcPct val="0"/>
        </a:spcAft>
        <a:buClr>
          <a:srgbClr val="3E4A7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60750" indent="-177800" algn="l" rtl="0" fontAlgn="base">
        <a:spcBef>
          <a:spcPct val="20000"/>
        </a:spcBef>
        <a:spcAft>
          <a:spcPct val="0"/>
        </a:spcAft>
        <a:buClr>
          <a:srgbClr val="3E4A7D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tertitel 1"/>
          <p:cNvSpPr>
            <a:spLocks noGrp="1"/>
          </p:cNvSpPr>
          <p:nvPr>
            <p:ph type="subTitle" idx="1"/>
          </p:nvPr>
        </p:nvSpPr>
        <p:spPr>
          <a:xfrm>
            <a:off x="1835696" y="6237312"/>
            <a:ext cx="6769100" cy="360040"/>
          </a:xfrm>
        </p:spPr>
        <p:txBody>
          <a:bodyPr/>
          <a:lstStyle/>
          <a:p>
            <a:pPr algn="ctr"/>
            <a:r>
              <a:rPr lang="de-DE" altLang="de-DE" sz="1600" b="1" dirty="0" smtClean="0"/>
              <a:t>Prof. Dr. med. Klaus Hoffmann; </a:t>
            </a:r>
            <a:r>
              <a:rPr lang="de-DE" altLang="de-DE" sz="1600" b="1" dirty="0" err="1" smtClean="0"/>
              <a:t>thanks</a:t>
            </a:r>
            <a:r>
              <a:rPr lang="de-DE" altLang="de-DE" sz="1600" b="1" dirty="0" smtClean="0"/>
              <a:t> </a:t>
            </a:r>
            <a:r>
              <a:rPr lang="de-DE" altLang="de-DE" sz="1600" b="1" dirty="0" err="1" smtClean="0"/>
              <a:t>to</a:t>
            </a:r>
            <a:r>
              <a:rPr lang="de-DE" altLang="de-DE" sz="1600" b="1" dirty="0" smtClean="0"/>
              <a:t> Gabriel Henkes</a:t>
            </a:r>
            <a:endParaRPr lang="de-DE" altLang="de-DE" b="1" dirty="0" smtClean="0"/>
          </a:p>
        </p:txBody>
      </p:sp>
      <p:sp>
        <p:nvSpPr>
          <p:cNvPr id="13315" name="Titel 2"/>
          <p:cNvSpPr>
            <a:spLocks noGrp="1"/>
          </p:cNvSpPr>
          <p:nvPr>
            <p:ph type="ctrTitle"/>
          </p:nvPr>
        </p:nvSpPr>
        <p:spPr>
          <a:xfrm>
            <a:off x="1475656" y="2924944"/>
            <a:ext cx="7560840" cy="3240360"/>
          </a:xfrm>
        </p:spPr>
        <p:txBody>
          <a:bodyPr/>
          <a:lstStyle/>
          <a:p>
            <a:pPr algn="ctr"/>
            <a:r>
              <a:rPr lang="de-DE" sz="2400" dirty="0" smtClean="0"/>
              <a:t>„Migration </a:t>
            </a:r>
            <a:r>
              <a:rPr lang="de-DE" sz="2400" dirty="0"/>
              <a:t>- </a:t>
            </a:r>
            <a:r>
              <a:rPr lang="de-DE" sz="2400" dirty="0" err="1"/>
              <a:t>Desires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Projections</a:t>
            </a:r>
            <a:r>
              <a:rPr lang="de-DE" sz="2400" dirty="0" smtClean="0"/>
              <a:t>“</a:t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IAFP2019</a:t>
            </a:r>
            <a:br>
              <a:rPr lang="de-DE" sz="2400" dirty="0"/>
            </a:br>
            <a:r>
              <a:rPr lang="en-GB" sz="1600" dirty="0"/>
              <a:t>28th Annual Conference of the International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en-GB" sz="1600" dirty="0"/>
              <a:t>Association for Forensic Psychotherapy IAFP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to 11</a:t>
            </a:r>
            <a:r>
              <a:rPr lang="en-GB" baseline="30000" dirty="0"/>
              <a:t>th</a:t>
            </a:r>
            <a:r>
              <a:rPr lang="en-GB" dirty="0"/>
              <a:t> May </a:t>
            </a:r>
            <a:r>
              <a:rPr lang="en-GB" dirty="0" smtClean="0"/>
              <a:t>2019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err="1" smtClean="0"/>
              <a:t>Reichenau</a:t>
            </a:r>
            <a:r>
              <a:rPr lang="en-GB" sz="1600" dirty="0"/>
              <a:t>, Lake of </a:t>
            </a:r>
            <a:r>
              <a:rPr lang="en-GB" sz="1600" dirty="0" smtClean="0"/>
              <a:t>Constance/Germany</a:t>
            </a:r>
            <a:br>
              <a:rPr lang="en-GB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endParaRPr lang="de-DE" altLang="de-DE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26123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7383164" cy="519112"/>
          </a:xfrm>
        </p:spPr>
        <p:txBody>
          <a:bodyPr/>
          <a:lstStyle/>
          <a:p>
            <a:r>
              <a:rPr lang="de-DE" altLang="de-DE" sz="2000" dirty="0" smtClean="0"/>
              <a:t>Polizeiliche Kriminalstatistik 2018 - Migranten Germany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10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908720"/>
            <a:ext cx="5400601" cy="59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Strafvollzugsstatistik - Migranten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11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1" y="1192753"/>
            <a:ext cx="8608227" cy="52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/>
              <a:t>B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402723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/>
              <a:t>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6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sz="2400" dirty="0" smtClean="0"/>
              <a:t>Strafvollzugsstatistik – Migranten und Deutsche gegenüberstellen – mit Prozentwerten.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12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1" y="1192753"/>
            <a:ext cx="8608227" cy="52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Migrationsbericht </a:t>
            </a:r>
            <a:r>
              <a:rPr lang="de-DE" altLang="de-DE" smtClean="0"/>
              <a:t>des Bundesinnenministeriums</a:t>
            </a:r>
            <a:endParaRPr lang="de-DE" alt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13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2" y="1187053"/>
            <a:ext cx="6908634" cy="56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Migrationsbericht …Zuzüge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2281"/>
            <a:ext cx="7848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Migrationsbericht …Asylanträge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15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616624" cy="57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pPr algn="ctr"/>
            <a:r>
              <a:rPr lang="de-DE" altLang="de-DE" dirty="0" smtClean="0"/>
              <a:t>Migrationsbericht …Zusammensetzung…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5" y="1268760"/>
            <a:ext cx="77057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sz="2400" smtClean="0"/>
              <a:t>Menschen mit Migrationshintergrund in der Bevölkerung und im MRV in BW (§ 63 StGB)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0256B8B-EE5A-4AFA-8631-CC5E17E1DB82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17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782825"/>
              </p:ext>
            </p:extLst>
          </p:nvPr>
        </p:nvGraphicFramePr>
        <p:xfrm>
          <a:off x="-9015" y="1988840"/>
          <a:ext cx="29512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834469"/>
              </p:ext>
            </p:extLst>
          </p:nvPr>
        </p:nvGraphicFramePr>
        <p:xfrm>
          <a:off x="2627784" y="1988840"/>
          <a:ext cx="32403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320165"/>
              </p:ext>
            </p:extLst>
          </p:nvPr>
        </p:nvGraphicFramePr>
        <p:xfrm>
          <a:off x="5927023" y="1916832"/>
          <a:ext cx="290619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990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sz="2400" dirty="0" smtClean="0"/>
              <a:t>Menschen mit Migrationshintergrund in der Bevölkerung und im MRV in BW (§ 64 StGB)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0256B8B-EE5A-4AFA-8631-CC5E17E1DB82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743298"/>
              </p:ext>
            </p:extLst>
          </p:nvPr>
        </p:nvGraphicFramePr>
        <p:xfrm>
          <a:off x="-9015" y="1988840"/>
          <a:ext cx="29512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52480"/>
              </p:ext>
            </p:extLst>
          </p:nvPr>
        </p:nvGraphicFramePr>
        <p:xfrm>
          <a:off x="2627784" y="1988840"/>
          <a:ext cx="32403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416252"/>
              </p:ext>
            </p:extLst>
          </p:nvPr>
        </p:nvGraphicFramePr>
        <p:xfrm>
          <a:off x="5796136" y="1916832"/>
          <a:ext cx="31222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054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de-DE" altLang="de-DE" dirty="0" smtClean="0"/>
              <a:t>Herkunftsregionen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867138"/>
              </p:ext>
            </p:extLst>
          </p:nvPr>
        </p:nvGraphicFramePr>
        <p:xfrm>
          <a:off x="971600" y="1196752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Adam &amp; Eve – Ulm Main Church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1" y="1340768"/>
            <a:ext cx="88329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8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6807200" cy="519113"/>
          </a:xfrm>
        </p:spPr>
        <p:txBody>
          <a:bodyPr/>
          <a:lstStyle/>
          <a:p>
            <a:pPr algn="ctr"/>
            <a:r>
              <a:rPr lang="de-DE" altLang="de-DE" sz="2400" i="1" dirty="0" smtClean="0"/>
              <a:t>n </a:t>
            </a:r>
            <a:r>
              <a:rPr lang="de-DE" altLang="de-DE" sz="2400" dirty="0" smtClean="0"/>
              <a:t>= 268 MRV-Patienten (§ 63 StGB) in BW mit Migrationshintergrund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90554D2-19BC-4185-B8B2-F2843B5EA9ED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20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97716"/>
              </p:ext>
            </p:extLst>
          </p:nvPr>
        </p:nvGraphicFramePr>
        <p:xfrm>
          <a:off x="683568" y="1340768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6807200" cy="519113"/>
          </a:xfrm>
        </p:spPr>
        <p:txBody>
          <a:bodyPr/>
          <a:lstStyle/>
          <a:p>
            <a:pPr algn="ctr"/>
            <a:r>
              <a:rPr lang="de-DE" altLang="de-DE" sz="2400" i="1" dirty="0" smtClean="0"/>
              <a:t>n </a:t>
            </a:r>
            <a:r>
              <a:rPr lang="de-DE" altLang="de-DE" sz="2400" dirty="0" smtClean="0"/>
              <a:t>= 303 MRV-Patienten (§ 64 StGB) in BW mit Migrationshintergrund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</p:spPr>
        <p:txBody>
          <a:bodyPr/>
          <a:lstStyle/>
          <a:p>
            <a:endParaRPr lang="de-DE" altLang="de-DE" smtClean="0"/>
          </a:p>
          <a:p>
            <a:endParaRPr lang="de-DE" alt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90554D2-19BC-4185-B8B2-F2843B5EA9ED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132246"/>
              </p:ext>
            </p:extLst>
          </p:nvPr>
        </p:nvGraphicFramePr>
        <p:xfrm>
          <a:off x="683568" y="1268760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70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6807200" cy="519112"/>
          </a:xfrm>
        </p:spPr>
        <p:txBody>
          <a:bodyPr/>
          <a:lstStyle/>
          <a:p>
            <a:r>
              <a:rPr lang="de-DE" altLang="de-DE" smtClean="0"/>
              <a:t>Schuldfähigkeit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3282CFC-7631-43EB-A50D-9B821C19CD18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94379"/>
              </p:ext>
            </p:extLst>
          </p:nvPr>
        </p:nvGraphicFramePr>
        <p:xfrm>
          <a:off x="611560" y="1628800"/>
          <a:ext cx="72728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6807200" cy="519112"/>
          </a:xfrm>
        </p:spPr>
        <p:txBody>
          <a:bodyPr/>
          <a:lstStyle/>
          <a:p>
            <a:r>
              <a:rPr lang="de-DE" altLang="de-DE" smtClean="0"/>
              <a:t>Schuldfähigkeit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3282CFC-7631-43EB-A50D-9B821C19CD18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23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750833"/>
              </p:ext>
            </p:extLst>
          </p:nvPr>
        </p:nvGraphicFramePr>
        <p:xfrm>
          <a:off x="1043608" y="1484784"/>
          <a:ext cx="7416824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7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smtClean="0"/>
              <a:t>Diskussion- Überblick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r>
              <a:rPr lang="de-DE" altLang="de-DE" dirty="0" smtClean="0"/>
              <a:t>Zahlenmäßig höherer Anteil mit eigener Migrationserfahrung</a:t>
            </a:r>
          </a:p>
          <a:p>
            <a:pPr lvl="1"/>
            <a:r>
              <a:rPr lang="de-DE" altLang="de-DE" dirty="0" smtClean="0"/>
              <a:t>46% gegenüber 33% in Mikrozensus</a:t>
            </a:r>
          </a:p>
          <a:p>
            <a:pPr lvl="1"/>
            <a:r>
              <a:rPr lang="de-DE" altLang="de-DE" dirty="0" smtClean="0"/>
              <a:t>Anteil an illegalen Einwanderern offenbar deutlich erhöht Mikrozensus erlaubt darüber keine Auskunft, in Bevölkerungsstatistik Schätzung 2005 (BAMF): 1.000.000 (1% der Bevölkerung)</a:t>
            </a:r>
          </a:p>
          <a:p>
            <a:r>
              <a:rPr lang="de-DE" altLang="de-DE" dirty="0" smtClean="0"/>
              <a:t>Weniger Spätaussiedler (17,0%) gegenüber 19% in Mikrozensus</a:t>
            </a:r>
          </a:p>
          <a:p>
            <a:r>
              <a:rPr lang="de-DE" altLang="de-DE" dirty="0" smtClean="0"/>
              <a:t>Deutlich weniger Menschen mit einem Elternteil 6,4% gegenüber 23% (Mikrozensus</a:t>
            </a:r>
          </a:p>
          <a:p>
            <a:r>
              <a:rPr lang="de-DE" altLang="de-DE" dirty="0" smtClean="0"/>
              <a:t>Psychosen gegenüber Persönlichkeitsstörungen, Minderbegabung und </a:t>
            </a:r>
            <a:r>
              <a:rPr lang="de-DE" altLang="de-DE" dirty="0" err="1" smtClean="0"/>
              <a:t>Paraphilie</a:t>
            </a:r>
            <a:r>
              <a:rPr lang="de-DE" altLang="de-DE" dirty="0" smtClean="0"/>
              <a:t> überrepräsentiert</a:t>
            </a:r>
          </a:p>
          <a:p>
            <a:r>
              <a:rPr lang="de-DE" altLang="de-DE" dirty="0" smtClean="0"/>
              <a:t>Deutliche höhere Zahl an Gewaltdelikten, deutlich geringere Zahl an Sexualdelikten und Brandstiftungen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24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5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Spezielle juristische und klinische Fragen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pPr algn="ctr"/>
            <a:r>
              <a:rPr lang="de-DE" altLang="de-DE" b="1" dirty="0" smtClean="0"/>
              <a:t>Aufenthaltsgesetz (</a:t>
            </a:r>
            <a:r>
              <a:rPr lang="de-DE" altLang="de-DE" b="1" dirty="0" err="1" smtClean="0"/>
              <a:t>AufenthaltG</a:t>
            </a:r>
            <a:r>
              <a:rPr lang="de-DE" altLang="de-DE" b="1" dirty="0" smtClean="0"/>
              <a:t>)</a:t>
            </a:r>
          </a:p>
          <a:p>
            <a:r>
              <a:rPr lang="de-DE" altLang="de-DE" dirty="0" smtClean="0"/>
              <a:t>§ 18a – Aufenthaltserlaubnis für qualifizierte Geduldete zum Zweck der Beschäftigung</a:t>
            </a:r>
          </a:p>
          <a:p>
            <a:r>
              <a:rPr lang="de-DE" altLang="de-DE" dirty="0" smtClean="0"/>
              <a:t>§§ 22ff (Abschnitt 5) – Aufenthalt aus völkerrechtlichen, humanitären oder politischen Gründen</a:t>
            </a:r>
          </a:p>
          <a:p>
            <a:r>
              <a:rPr lang="de-DE" altLang="de-DE" dirty="0" smtClean="0"/>
              <a:t>§§ 27ff (Abschnitt 6) – Aufenthalt aus familiären Gründen</a:t>
            </a:r>
          </a:p>
          <a:p>
            <a:r>
              <a:rPr lang="de-DE" altLang="de-DE" dirty="0" smtClean="0"/>
              <a:t>§ 50 – Ausreisepflicht</a:t>
            </a:r>
          </a:p>
          <a:p>
            <a:r>
              <a:rPr lang="de-DE" altLang="de-DE" dirty="0" smtClean="0"/>
              <a:t>§ 53 – Ausweisung</a:t>
            </a:r>
          </a:p>
          <a:p>
            <a:r>
              <a:rPr lang="de-DE" altLang="de-DE" dirty="0"/>
              <a:t>§ </a:t>
            </a:r>
            <a:r>
              <a:rPr lang="de-DE" altLang="de-DE" dirty="0" smtClean="0"/>
              <a:t>54 – Ausweisungsinteresse</a:t>
            </a:r>
          </a:p>
          <a:p>
            <a:r>
              <a:rPr lang="de-DE" altLang="de-DE" dirty="0" smtClean="0"/>
              <a:t>§ 55 - Bleibeinteresse </a:t>
            </a:r>
          </a:p>
          <a:p>
            <a:r>
              <a:rPr lang="de-DE" altLang="de-DE" dirty="0" smtClean="0"/>
              <a:t>§ 58 – Abschiebung</a:t>
            </a:r>
          </a:p>
          <a:p>
            <a:r>
              <a:rPr lang="de-DE" altLang="de-DE" dirty="0" smtClean="0"/>
              <a:t>§ 60a – Vorübergehende Aussetzung der Abschiebung (Duldung)</a:t>
            </a:r>
            <a:endParaRPr lang="de-DE" altLang="de-DE" dirty="0"/>
          </a:p>
          <a:p>
            <a:endParaRPr lang="de-DE" alt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25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9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Spezielle juristische und klinische Fragen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pPr algn="ctr"/>
            <a:r>
              <a:rPr lang="de-DE" altLang="de-DE" b="1" dirty="0" smtClean="0"/>
              <a:t>Asylgesetz (</a:t>
            </a:r>
            <a:r>
              <a:rPr lang="de-DE" altLang="de-DE" b="1" dirty="0" err="1" smtClean="0"/>
              <a:t>AsylG</a:t>
            </a:r>
            <a:r>
              <a:rPr lang="de-DE" altLang="de-DE" b="1" dirty="0" smtClean="0"/>
              <a:t>)</a:t>
            </a:r>
          </a:p>
          <a:p>
            <a:r>
              <a:rPr lang="de-DE" altLang="de-DE" dirty="0" smtClean="0"/>
              <a:t>§ 3 – Zuerkennung der Flüchtlingseigenschaft</a:t>
            </a:r>
          </a:p>
          <a:p>
            <a:r>
              <a:rPr lang="de-DE" altLang="de-DE" dirty="0" smtClean="0"/>
              <a:t>§ 34 – Abschiebungsanordnung</a:t>
            </a:r>
          </a:p>
          <a:p>
            <a:r>
              <a:rPr lang="de-DE" altLang="de-DE" dirty="0" smtClean="0"/>
              <a:t>§ 55 – Aufenthaltsgestattung</a:t>
            </a:r>
          </a:p>
          <a:p>
            <a:r>
              <a:rPr lang="de-DE" altLang="de-DE" dirty="0" smtClean="0"/>
              <a:t>§ 56 – Räumliche Beschränkung</a:t>
            </a:r>
          </a:p>
          <a:p>
            <a:r>
              <a:rPr lang="de-DE" altLang="de-DE" dirty="0" smtClean="0"/>
              <a:t>§ 60 – Auflagen</a:t>
            </a:r>
          </a:p>
          <a:p>
            <a:r>
              <a:rPr lang="de-DE" altLang="de-DE" dirty="0"/>
              <a:t>§ </a:t>
            </a:r>
            <a:r>
              <a:rPr lang="de-DE" altLang="de-DE" dirty="0" smtClean="0"/>
              <a:t>61 – Erwerbstätigkeit</a:t>
            </a:r>
          </a:p>
          <a:p>
            <a:endParaRPr lang="de-DE" altLang="de-DE" dirty="0"/>
          </a:p>
          <a:p>
            <a:endParaRPr lang="de-DE" alt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26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4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§§ 63, 64 StGB und Aufenthaltsrecht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r>
              <a:rPr lang="de-DE" altLang="de-DE" dirty="0" smtClean="0"/>
              <a:t>§ 63 StGB schützt einerseits vor Abschiebung, verzögert aber weitere Vorgehensweisen (fehlende Möglichkeiten sozialrechtlich finanzierter Rehabilitation)</a:t>
            </a:r>
          </a:p>
          <a:p>
            <a:r>
              <a:rPr lang="de-DE" altLang="de-DE" dirty="0" smtClean="0"/>
              <a:t>§ 64 StGB betont in der Bundestagsdrucksache – was leider von den Obergerichten immer wieder nicht eingehalten wird -, dass drohende Ausweisung / Abschiebung ebenso die Verurteilung nach § 64 StGB ausschließe wie </a:t>
            </a:r>
            <a:r>
              <a:rPr lang="de-DE" altLang="de-DE" dirty="0" err="1" smtClean="0"/>
              <a:t>Sprachunkundigkeit</a:t>
            </a:r>
            <a:endParaRPr lang="de-DE" altLang="de-DE" dirty="0" smtClean="0"/>
          </a:p>
          <a:p>
            <a:r>
              <a:rPr lang="de-DE" altLang="de-DE" dirty="0" err="1" smtClean="0"/>
              <a:t>Kasuistiken</a:t>
            </a:r>
            <a:endParaRPr lang="de-DE" altLang="de-DE" dirty="0" smtClean="0"/>
          </a:p>
          <a:p>
            <a:r>
              <a:rPr lang="de-DE" altLang="de-DE" dirty="0" smtClean="0"/>
              <a:t>Schulunterricht</a:t>
            </a:r>
          </a:p>
          <a:p>
            <a:r>
              <a:rPr lang="de-DE" altLang="de-DE" dirty="0" smtClean="0"/>
              <a:t>Familienstrukturen</a:t>
            </a:r>
          </a:p>
          <a:p>
            <a:r>
              <a:rPr lang="de-DE" altLang="de-DE" smtClean="0"/>
              <a:t>Spiritualität </a:t>
            </a:r>
            <a:r>
              <a:rPr lang="de-DE" altLang="de-DE" dirty="0" smtClean="0"/>
              <a:t>und Religion 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27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Mary, Joseph &amp; Jesus – Flight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Egypt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4" y="1225211"/>
            <a:ext cx="7872636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err="1" smtClean="0"/>
              <a:t>Murdered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Children</a:t>
            </a:r>
            <a:r>
              <a:rPr lang="de-DE" altLang="de-DE" dirty="0" smtClean="0"/>
              <a:t> - </a:t>
            </a:r>
            <a:r>
              <a:rPr lang="de-DE" altLang="de-DE" dirty="0" err="1" smtClean="0"/>
              <a:t>Edelstetten</a:t>
            </a:r>
            <a:endParaRPr lang="de-DE" alt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8" y="1211082"/>
            <a:ext cx="7938750" cy="53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5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UNO-Flüchtlingszahlen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915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5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smtClean="0"/>
              <a:t>Export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Weapons</a:t>
            </a:r>
            <a:r>
              <a:rPr lang="de-DE" altLang="de-DE" dirty="0" smtClean="0"/>
              <a:t> – Who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Where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endParaRPr lang="de-DE" alt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64389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5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7455172" cy="519112"/>
          </a:xfrm>
        </p:spPr>
        <p:txBody>
          <a:bodyPr/>
          <a:lstStyle/>
          <a:p>
            <a:r>
              <a:rPr lang="de-DE" altLang="de-DE" sz="2400" dirty="0" err="1" smtClean="0"/>
              <a:t>Wages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of</a:t>
            </a:r>
            <a:r>
              <a:rPr lang="de-DE" altLang="de-DE" sz="2400" dirty="0" smtClean="0"/>
              <a:t> Textile </a:t>
            </a:r>
            <a:r>
              <a:rPr lang="de-DE" altLang="de-DE" sz="2400" dirty="0" err="1" smtClean="0"/>
              <a:t>Workers</a:t>
            </a:r>
            <a:r>
              <a:rPr lang="de-DE" altLang="de-DE" sz="2400" dirty="0" smtClean="0"/>
              <a:t> – </a:t>
            </a:r>
            <a:r>
              <a:rPr lang="de-DE" altLang="de-DE" sz="2400" dirty="0" err="1" smtClean="0"/>
              <a:t>Bangla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Desh</a:t>
            </a:r>
            <a:r>
              <a:rPr lang="de-DE" altLang="de-DE" sz="2400" dirty="0" smtClean="0"/>
              <a:t> - Germany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r>
              <a:rPr lang="de-DE" altLang="de-DE" dirty="0" err="1" smtClean="0"/>
              <a:t>Bangla-Desh</a:t>
            </a:r>
            <a:r>
              <a:rPr lang="de-DE" altLang="de-DE" dirty="0" smtClean="0"/>
              <a:t>: 50,- € per </a:t>
            </a:r>
            <a:r>
              <a:rPr lang="de-DE" altLang="de-DE" dirty="0" err="1" smtClean="0"/>
              <a:t>month</a:t>
            </a:r>
            <a:endParaRPr lang="de-DE" altLang="de-DE" dirty="0" smtClean="0"/>
          </a:p>
          <a:p>
            <a:r>
              <a:rPr lang="de-DE" altLang="de-DE" dirty="0" smtClean="0"/>
              <a:t>Germany: 32,- € per </a:t>
            </a:r>
            <a:r>
              <a:rPr lang="de-DE" altLang="de-DE" dirty="0" err="1" smtClean="0"/>
              <a:t>hour</a:t>
            </a:r>
            <a:endParaRPr lang="de-DE" altLang="de-DE" dirty="0" smtClean="0"/>
          </a:p>
          <a:p>
            <a:endParaRPr lang="de-DE" altLang="de-DE" dirty="0" smtClean="0"/>
          </a:p>
          <a:p>
            <a:r>
              <a:rPr lang="de-DE" altLang="de-DE" dirty="0" err="1" smtClean="0"/>
              <a:t>Health</a:t>
            </a:r>
            <a:r>
              <a:rPr lang="de-DE" altLang="de-DE" dirty="0" smtClean="0"/>
              <a:t> Standards</a:t>
            </a:r>
          </a:p>
          <a:p>
            <a:endParaRPr lang="de-DE" altLang="de-DE" dirty="0"/>
          </a:p>
          <a:p>
            <a:r>
              <a:rPr lang="de-DE" altLang="de-DE" dirty="0" smtClean="0"/>
              <a:t>Security Standards: 2013 Rana </a:t>
            </a:r>
            <a:r>
              <a:rPr lang="de-DE" altLang="de-DE" dirty="0" err="1" smtClean="0"/>
              <a:t>Plaza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broke</a:t>
            </a:r>
            <a:r>
              <a:rPr lang="de-DE" altLang="de-DE" dirty="0" smtClean="0"/>
              <a:t> down –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than</a:t>
            </a:r>
            <a:r>
              <a:rPr lang="de-DE" altLang="de-DE" dirty="0" smtClean="0"/>
              <a:t> 1.100 </a:t>
            </a:r>
            <a:r>
              <a:rPr lang="de-DE" altLang="de-DE" dirty="0" err="1" smtClean="0"/>
              <a:t>people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died</a:t>
            </a:r>
            <a:endParaRPr lang="de-DE" altLang="de-DE" dirty="0" smtClean="0"/>
          </a:p>
          <a:p>
            <a:r>
              <a:rPr lang="de-DE" altLang="de-DE" dirty="0" smtClean="0"/>
              <a:t>Environment Standards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err="1" smtClean="0"/>
              <a:t>Refugees</a:t>
            </a:r>
            <a:r>
              <a:rPr lang="de-DE" altLang="de-DE" dirty="0" smtClean="0"/>
              <a:t> – Mental </a:t>
            </a:r>
            <a:r>
              <a:rPr lang="de-DE" altLang="de-DE" dirty="0" err="1" smtClean="0"/>
              <a:t>Suffering</a:t>
            </a:r>
            <a:endParaRPr lang="de-DE" altLang="de-DE" dirty="0" smtClean="0"/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r>
              <a:rPr lang="de-DE" altLang="de-DE" dirty="0" smtClean="0"/>
              <a:t>PTSD</a:t>
            </a:r>
          </a:p>
          <a:p>
            <a:r>
              <a:rPr lang="de-DE" altLang="de-DE" dirty="0" err="1" smtClean="0"/>
              <a:t>Dissociation</a:t>
            </a:r>
            <a:r>
              <a:rPr lang="de-DE" altLang="de-DE" dirty="0" smtClean="0"/>
              <a:t> </a:t>
            </a:r>
          </a:p>
          <a:p>
            <a:r>
              <a:rPr lang="de-DE" altLang="de-DE" dirty="0" smtClean="0"/>
              <a:t>Depression</a:t>
            </a:r>
          </a:p>
          <a:p>
            <a:r>
              <a:rPr lang="de-DE" altLang="de-DE" dirty="0" err="1" smtClean="0"/>
              <a:t>Alcohol</a:t>
            </a:r>
            <a:r>
              <a:rPr lang="de-DE" altLang="de-DE" dirty="0" smtClean="0"/>
              <a:t> &amp; Drug </a:t>
            </a:r>
            <a:r>
              <a:rPr lang="de-DE" altLang="de-DE" dirty="0" err="1" smtClean="0"/>
              <a:t>Abuse</a:t>
            </a:r>
            <a:endParaRPr lang="de-DE" altLang="de-DE" dirty="0" smtClean="0"/>
          </a:p>
          <a:p>
            <a:r>
              <a:rPr lang="de-DE" altLang="de-DE" dirty="0" smtClean="0"/>
              <a:t>Panic </a:t>
            </a:r>
            <a:r>
              <a:rPr lang="de-DE" altLang="de-DE" dirty="0" err="1" smtClean="0"/>
              <a:t>Disorders</a:t>
            </a:r>
            <a:endParaRPr lang="de-DE" altLang="de-DE" dirty="0" smtClean="0"/>
          </a:p>
          <a:p>
            <a:r>
              <a:rPr lang="de-DE" altLang="de-DE" dirty="0" err="1" smtClean="0"/>
              <a:t>Borderline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Disorders</a:t>
            </a:r>
            <a:endParaRPr lang="de-DE" altLang="de-DE" dirty="0" smtClean="0"/>
          </a:p>
          <a:p>
            <a:r>
              <a:rPr lang="de-DE" altLang="de-DE" dirty="0" err="1" smtClean="0"/>
              <a:t>Pain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Disorders</a:t>
            </a:r>
            <a:endParaRPr lang="de-DE" altLang="de-DE" dirty="0" smtClean="0"/>
          </a:p>
          <a:p>
            <a:r>
              <a:rPr lang="de-DE" altLang="de-DE" dirty="0" err="1" smtClean="0"/>
              <a:t>Sleeping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Disorders</a:t>
            </a:r>
            <a:r>
              <a:rPr lang="de-DE" altLang="de-DE" dirty="0" smtClean="0"/>
              <a:t> </a:t>
            </a:r>
            <a:endParaRPr lang="de-DE" alt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0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>
          <a:xfrm>
            <a:off x="357188" y="185738"/>
            <a:ext cx="6807200" cy="519112"/>
          </a:xfrm>
        </p:spPr>
        <p:txBody>
          <a:bodyPr/>
          <a:lstStyle/>
          <a:p>
            <a:r>
              <a:rPr lang="de-DE" altLang="de-DE" dirty="0" err="1" smtClean="0"/>
              <a:t>Refugees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Migrants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only</a:t>
            </a:r>
            <a:r>
              <a:rPr lang="de-DE" altLang="de-DE" dirty="0" smtClean="0"/>
              <a:t>?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357188" y="1173163"/>
            <a:ext cx="8678862" cy="5113337"/>
          </a:xfrm>
          <a:noFill/>
        </p:spPr>
        <p:txBody>
          <a:bodyPr/>
          <a:lstStyle/>
          <a:p>
            <a:r>
              <a:rPr lang="de-DE" altLang="de-DE" dirty="0" smtClean="0"/>
              <a:t>Culture sensitive Diagnosis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Treatment</a:t>
            </a:r>
          </a:p>
          <a:p>
            <a:r>
              <a:rPr lang="de-DE" altLang="de-DE" dirty="0" smtClean="0"/>
              <a:t>Gender </a:t>
            </a:r>
            <a:r>
              <a:rPr lang="de-DE" altLang="de-DE" dirty="0" err="1" smtClean="0"/>
              <a:t>Issues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What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can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woman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caretaker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what</a:t>
            </a:r>
            <a:r>
              <a:rPr lang="de-DE" altLang="de-DE" dirty="0" smtClean="0"/>
              <a:t> a man </a:t>
            </a:r>
            <a:r>
              <a:rPr lang="de-DE" altLang="de-DE" dirty="0" err="1" smtClean="0"/>
              <a:t>care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taker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examine</a:t>
            </a:r>
            <a:r>
              <a:rPr lang="de-DE" altLang="de-DE" dirty="0" smtClean="0"/>
              <a:t> / </a:t>
            </a:r>
            <a:r>
              <a:rPr lang="de-DE" altLang="de-DE" dirty="0" err="1" smtClean="0"/>
              <a:t>discuss</a:t>
            </a:r>
            <a:r>
              <a:rPr lang="de-DE" altLang="de-DE" dirty="0" smtClean="0"/>
              <a:t>?</a:t>
            </a:r>
          </a:p>
          <a:p>
            <a:r>
              <a:rPr lang="de-DE" altLang="de-DE" dirty="0" err="1" smtClean="0"/>
              <a:t>Criticism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towards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father</a:t>
            </a:r>
            <a:r>
              <a:rPr lang="de-DE" altLang="de-DE" dirty="0" smtClean="0"/>
              <a:t> – fashionable in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West, </a:t>
            </a:r>
            <a:r>
              <a:rPr lang="de-DE" altLang="de-DE" dirty="0" err="1" smtClean="0"/>
              <a:t>difficult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cultures</a:t>
            </a:r>
            <a:endParaRPr lang="de-DE" altLang="de-DE" dirty="0" smtClean="0"/>
          </a:p>
          <a:p>
            <a:r>
              <a:rPr lang="de-DE" altLang="de-DE" dirty="0" err="1" smtClean="0"/>
              <a:t>Expectations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what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consequences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does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have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if</a:t>
            </a:r>
            <a:r>
              <a:rPr lang="de-DE" altLang="de-DE" dirty="0" smtClean="0"/>
              <a:t> I </a:t>
            </a:r>
            <a:r>
              <a:rPr lang="de-DE" altLang="de-DE" dirty="0" err="1" smtClean="0"/>
              <a:t>tell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what</a:t>
            </a:r>
            <a:r>
              <a:rPr lang="de-DE" altLang="de-DE" dirty="0" smtClean="0"/>
              <a:t>?</a:t>
            </a:r>
          </a:p>
          <a:p>
            <a:r>
              <a:rPr lang="de-DE" altLang="de-DE" dirty="0" err="1" smtClean="0"/>
              <a:t>Distrust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toward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Authorities</a:t>
            </a:r>
            <a:endParaRPr lang="de-DE" altLang="de-DE" dirty="0" smtClean="0"/>
          </a:p>
          <a:p>
            <a:r>
              <a:rPr lang="de-DE" altLang="de-DE" dirty="0" err="1" smtClean="0"/>
              <a:t>Homosexuality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forbidden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severely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punished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countries </a:t>
            </a:r>
          </a:p>
          <a:p>
            <a:r>
              <a:rPr lang="de-DE" altLang="de-DE" dirty="0" err="1" smtClean="0"/>
              <a:t>Our</a:t>
            </a:r>
            <a:r>
              <a:rPr lang="de-DE" altLang="de-DE" dirty="0" smtClean="0"/>
              <a:t> Interest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Migrant </a:t>
            </a:r>
            <a:r>
              <a:rPr lang="de-DE" altLang="de-DE" dirty="0" err="1" smtClean="0"/>
              <a:t>Patients</a:t>
            </a:r>
            <a:r>
              <a:rPr lang="de-DE" altLang="de-DE" dirty="0" smtClean="0"/>
              <a:t> – </a:t>
            </a:r>
            <a:r>
              <a:rPr lang="de-DE" altLang="de-DE" dirty="0" err="1" smtClean="0"/>
              <a:t>Ethics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Curiosity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Self</a:t>
            </a:r>
            <a:r>
              <a:rPr lang="de-DE" altLang="de-DE" dirty="0" smtClean="0"/>
              <a:t> Experience in </a:t>
            </a:r>
            <a:r>
              <a:rPr lang="de-DE" altLang="de-DE" dirty="0" err="1" smtClean="0"/>
              <a:t>listening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often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quite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traumatizing</a:t>
            </a:r>
            <a:r>
              <a:rPr lang="de-DE" altLang="de-DE" dirty="0" smtClean="0"/>
              <a:t> Stories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666163" y="6448425"/>
            <a:ext cx="360362" cy="3746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DCE98D6-8A08-40FA-B19E-01F27FF746D0}" type="slidenum">
              <a:rPr lang="de-DE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9</a:t>
            </a:fld>
            <a:endParaRPr lang="de-DE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s_ Powerpoint_ Master">
  <a:themeElements>
    <a:clrScheme name="ebs_ Powerpoint_ Master 16">
      <a:dk1>
        <a:srgbClr val="080808"/>
      </a:dk1>
      <a:lt1>
        <a:srgbClr val="FFFFFF"/>
      </a:lt1>
      <a:dk2>
        <a:srgbClr val="080808"/>
      </a:dk2>
      <a:lt2>
        <a:srgbClr val="3A4372"/>
      </a:lt2>
      <a:accent1>
        <a:srgbClr val="3E4A7D"/>
      </a:accent1>
      <a:accent2>
        <a:srgbClr val="8C0B29"/>
      </a:accent2>
      <a:accent3>
        <a:srgbClr val="FFFFFF"/>
      </a:accent3>
      <a:accent4>
        <a:srgbClr val="060606"/>
      </a:accent4>
      <a:accent5>
        <a:srgbClr val="AFB1BF"/>
      </a:accent5>
      <a:accent6>
        <a:srgbClr val="7E0924"/>
      </a:accent6>
      <a:hlink>
        <a:srgbClr val="B30E35"/>
      </a:hlink>
      <a:folHlink>
        <a:srgbClr val="DEDEDE"/>
      </a:folHlink>
    </a:clrScheme>
    <a:fontScheme name="ebs_ Powerpoint_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s_ Powerpoint_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s_ Powerpoint_ Master 13">
        <a:dk1>
          <a:srgbClr val="080808"/>
        </a:dk1>
        <a:lt1>
          <a:srgbClr val="FFFFFF"/>
        </a:lt1>
        <a:dk2>
          <a:srgbClr val="080808"/>
        </a:dk2>
        <a:lt2>
          <a:srgbClr val="3A4372"/>
        </a:lt2>
        <a:accent1>
          <a:srgbClr val="9DA1B9"/>
        </a:accent1>
        <a:accent2>
          <a:srgbClr val="8C0B29"/>
        </a:accent2>
        <a:accent3>
          <a:srgbClr val="FFFFFF"/>
        </a:accent3>
        <a:accent4>
          <a:srgbClr val="060606"/>
        </a:accent4>
        <a:accent5>
          <a:srgbClr val="CCCDD9"/>
        </a:accent5>
        <a:accent6>
          <a:srgbClr val="7E0924"/>
        </a:accent6>
        <a:hlink>
          <a:srgbClr val="B30E35"/>
        </a:hlink>
        <a:folHlink>
          <a:srgbClr val="8074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14">
        <a:dk1>
          <a:srgbClr val="080808"/>
        </a:dk1>
        <a:lt1>
          <a:srgbClr val="DEDEDE"/>
        </a:lt1>
        <a:dk2>
          <a:srgbClr val="080808"/>
        </a:dk2>
        <a:lt2>
          <a:srgbClr val="3A4372"/>
        </a:lt2>
        <a:accent1>
          <a:srgbClr val="09144F"/>
        </a:accent1>
        <a:accent2>
          <a:srgbClr val="8C0B29"/>
        </a:accent2>
        <a:accent3>
          <a:srgbClr val="ECECEC"/>
        </a:accent3>
        <a:accent4>
          <a:srgbClr val="060606"/>
        </a:accent4>
        <a:accent5>
          <a:srgbClr val="AAAAB2"/>
        </a:accent5>
        <a:accent6>
          <a:srgbClr val="7E0924"/>
        </a:accent6>
        <a:hlink>
          <a:srgbClr val="B30E35"/>
        </a:hlink>
        <a:folHlink>
          <a:srgbClr val="8074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15">
        <a:dk1>
          <a:srgbClr val="080808"/>
        </a:dk1>
        <a:lt1>
          <a:srgbClr val="FFFFFF"/>
        </a:lt1>
        <a:dk2>
          <a:srgbClr val="080808"/>
        </a:dk2>
        <a:lt2>
          <a:srgbClr val="3A4372"/>
        </a:lt2>
        <a:accent1>
          <a:srgbClr val="09144F"/>
        </a:accent1>
        <a:accent2>
          <a:srgbClr val="8C0B29"/>
        </a:accent2>
        <a:accent3>
          <a:srgbClr val="FFFFFF"/>
        </a:accent3>
        <a:accent4>
          <a:srgbClr val="060606"/>
        </a:accent4>
        <a:accent5>
          <a:srgbClr val="AAAAB2"/>
        </a:accent5>
        <a:accent6>
          <a:srgbClr val="7E0924"/>
        </a:accent6>
        <a:hlink>
          <a:srgbClr val="B30E35"/>
        </a:hlink>
        <a:folHlink>
          <a:srgbClr val="8074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s_ Powerpoint_ Master 16">
        <a:dk1>
          <a:srgbClr val="080808"/>
        </a:dk1>
        <a:lt1>
          <a:srgbClr val="FFFFFF"/>
        </a:lt1>
        <a:dk2>
          <a:srgbClr val="080808"/>
        </a:dk2>
        <a:lt2>
          <a:srgbClr val="3A4372"/>
        </a:lt2>
        <a:accent1>
          <a:srgbClr val="3E4A7D"/>
        </a:accent1>
        <a:accent2>
          <a:srgbClr val="8C0B29"/>
        </a:accent2>
        <a:accent3>
          <a:srgbClr val="FFFFFF"/>
        </a:accent3>
        <a:accent4>
          <a:srgbClr val="060606"/>
        </a:accent4>
        <a:accent5>
          <a:srgbClr val="AFB1BF"/>
        </a:accent5>
        <a:accent6>
          <a:srgbClr val="7E0924"/>
        </a:accent6>
        <a:hlink>
          <a:srgbClr val="B30E35"/>
        </a:hlink>
        <a:folHlink>
          <a:srgbClr val="DEDE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P:\pr\Präsentationen\ebs_ Powerpoint_ Master.pot</Template>
  <TotalTime>0</TotalTime>
  <Words>1562</Words>
  <Application>Microsoft Office PowerPoint</Application>
  <PresentationFormat>Bildschirmpräsentation (4:3)</PresentationFormat>
  <Paragraphs>195</Paragraphs>
  <Slides>27</Slides>
  <Notes>27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ebs_ Powerpoint_ Master</vt:lpstr>
      <vt:lpstr>„Migration - Desires and Projections“  IAFP2019 28th Annual Conference of the International Association for Forensic Psychotherapy IAFP 9th to 11th May 2019 Reichenau, Lake of Constance/Germany  </vt:lpstr>
      <vt:lpstr>Adam &amp; Eve – Ulm Main Church</vt:lpstr>
      <vt:lpstr>Mary, Joseph &amp; Jesus – Flight to Egypt</vt:lpstr>
      <vt:lpstr>Murdered Children - Edelstetten</vt:lpstr>
      <vt:lpstr>UNO-Flüchtlingszahlen</vt:lpstr>
      <vt:lpstr>Export of Weapons – Who and Where to</vt:lpstr>
      <vt:lpstr>Wages of Textile Workers – Bangla Desh - Germany</vt:lpstr>
      <vt:lpstr>Refugees – Mental Suffering</vt:lpstr>
      <vt:lpstr>Refugees and other Migrants – only?</vt:lpstr>
      <vt:lpstr>Polizeiliche Kriminalstatistik 2018 - Migranten Germany</vt:lpstr>
      <vt:lpstr>Strafvollzugsstatistik - Migranten</vt:lpstr>
      <vt:lpstr>Strafvollzugsstatistik – Migranten und Deutsche gegenüberstellen – mit Prozentwerten.</vt:lpstr>
      <vt:lpstr>Migrationsbericht des Bundesinnenministeriums</vt:lpstr>
      <vt:lpstr>Migrationsbericht …Zuzüge</vt:lpstr>
      <vt:lpstr>Migrationsbericht …Asylanträge</vt:lpstr>
      <vt:lpstr>Migrationsbericht …Zusammensetzung…</vt:lpstr>
      <vt:lpstr>Menschen mit Migrationshintergrund in der Bevölkerung und im MRV in BW (§ 63 StGB)</vt:lpstr>
      <vt:lpstr>Menschen mit Migrationshintergrund in der Bevölkerung und im MRV in BW (§ 64 StGB)</vt:lpstr>
      <vt:lpstr>Herkunftsregionen</vt:lpstr>
      <vt:lpstr>n = 268 MRV-Patienten (§ 63 StGB) in BW mit Migrationshintergrund</vt:lpstr>
      <vt:lpstr>n = 303 MRV-Patienten (§ 64 StGB) in BW mit Migrationshintergrund</vt:lpstr>
      <vt:lpstr>Schuldfähigkeit</vt:lpstr>
      <vt:lpstr>Schuldfähigkeit</vt:lpstr>
      <vt:lpstr>Diskussion- Überblick</vt:lpstr>
      <vt:lpstr>Spezielle juristische und klinische Fragen</vt:lpstr>
      <vt:lpstr>Spezielle juristische und klinische Fragen</vt:lpstr>
      <vt:lpstr>§§ 63, 64 StGB und Aufenthaltsrecht</vt:lpstr>
    </vt:vector>
  </TitlesOfParts>
  <Company>European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 Powerpoint Masterslide</dc:title>
  <dc:creator>Verfondern, Kathrin</dc:creator>
  <cp:lastModifiedBy>Hoffmann, Klaus Prof. (ZfP)</cp:lastModifiedBy>
  <cp:revision>207</cp:revision>
  <dcterms:created xsi:type="dcterms:W3CDTF">2007-05-07T11:18:25Z</dcterms:created>
  <dcterms:modified xsi:type="dcterms:W3CDTF">2019-04-30T08:59:13Z</dcterms:modified>
</cp:coreProperties>
</file>