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10"/>
    <p:restoredTop sz="95846"/>
  </p:normalViewPr>
  <p:slideViewPr>
    <p:cSldViewPr snapToGrid="0" snapToObjects="1">
      <p:cViewPr varScale="1">
        <p:scale>
          <a:sx n="75" d="100"/>
          <a:sy n="75" d="100"/>
        </p:scale>
        <p:origin x="1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9777-98E3-96CE-4417-F40B2F4F0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804B9-C706-76B7-A7B9-F416307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3D78-86FF-488E-2173-562AE55B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587C-83C8-45B6-B39C-C1B177D0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06BA0-6865-B8A2-102B-C270FA5A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54CD-18B4-6CCF-2AEB-16FF5579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CB089-267A-6E1E-0735-98ECCDB9E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91EA-52F6-0207-FD8A-B573FA5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ED4A-558F-AE7C-0BF5-D246641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E9BE-76B3-1977-76CA-74919198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C8F9E-5459-D034-4923-025FEAF52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AD06F-CBC2-4D94-4507-3EE0B7E1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81DC1-4DBE-8FF2-064B-4E902768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6C5EF-1B49-6631-DE30-AD473619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061D7-8ACE-40F4-FF70-517EE096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1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4769-57E6-B4C7-89ED-549D9546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B0BF-F498-9BFD-22D1-0FF9C1B3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6F886-03FC-A405-92D5-BB612C92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921F-C8CE-9F51-0EF5-689CCA79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BCCB-249D-204B-7D19-C4AF3C90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DAE7-DD9F-164D-A485-E00ABBA3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E64A1-E294-168E-F6FF-F0AA533CE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C5100-334B-71E9-F43E-018545ED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4C44-5136-660A-736B-8F95657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B2F3-8D48-BBFC-BF73-1694A94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4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2E8-4A63-BC93-B440-7CD483A7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2C1A-2DD1-A13B-C2E2-04D0132F6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0FCB3-49AA-3A13-B7D4-253CA54FC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5630-6188-C0B9-D176-8856337B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544B8-BF9B-C2DB-F633-4D27E912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032A9-40CC-0F8C-0172-009F1669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7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D7A3-5224-F760-3885-536741B5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9AFE2-4FEA-8474-9DAC-3907CCEC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1AB2-8D81-FC1D-E863-8999BB4CB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B7F68-87BE-22D3-BA75-5BAAF2D8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E6331-9ED3-576E-56CE-F768AE859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5A286-013B-788B-BC92-DE067EC1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4875D-5D4D-1046-8B5F-FD75F144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47398-DA13-EE30-2FFA-4686C74E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04E5-18A7-2203-40AA-04329AF4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BC1BA-5023-CBB9-7288-29B932F8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45907-945F-BCE7-DA89-20F15C01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A5118-F8BC-E9B7-BD5F-4C01F424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43AB6-F166-F0E7-A519-4916310E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B92A2-A67D-DB9F-8109-043DB7D7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089-898F-BEEB-0DAE-707CAA0E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717B-EE99-C759-FA59-22525B81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D979B-96C8-6468-ED08-3350B259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D2525-7CC4-2F7A-6413-9590574A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3F26-F376-489E-D41E-37027AA6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2C2A9-A48F-3E82-1773-EE01252C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898BD-B055-9EC0-0CAE-0C494CEE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A17C-2D07-F7FB-1660-CC0B2B4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B390C-D1F6-AE12-6BAC-B8A0CCDFD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572A3-3346-BF7E-F1C3-CE137E55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B6C1B-B33F-1988-20E3-B49A54D2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8DD8-FA36-5C7D-EE74-B6FADED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8AB0A-3CA6-917B-A086-513ECF24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C6428-66D4-46E5-3ADD-94BAF772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469AA-6349-1603-404F-24216442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6D04-9725-EE76-6920-37F961591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E640B-82ED-CF7C-1B5A-DECF95F7C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85F4-2E73-4112-6332-CE6E0F008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NmYxYWY2ODEtODc0NS00NDZmLWE2NGQtZjZkNDExZjM3Y2Rj%40thread.v2/0?context=%7b%22Tid%22%3a%22bf448ebe-e65f-40e6-9e31-33fdaa412880%22%2c%22Oid%22%3a%22aecf7671-c309-4313-a308-8f014b635d88%22%7d" TargetMode="External"/><Relationship Id="rId7" Type="http://schemas.openxmlformats.org/officeDocument/2006/relationships/hyperlink" Target="https://teams.microsoft.com/l/meetup-join/19%3ameeting_NmMyYjdhY2ItYTdlZi00NjE3LWIxNTYtOTQ2OWIxMmQ1NWFh%40thread.v2/0?context=%7b%22Tid%22%3a%22bf448ebe-e65f-40e6-9e31-33fdaa412880%22%2c%22Oid%22%3a%22aecf7671-c309-4313-a308-8f014b635d88%22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l/meetup-join/19%3ameeting_MTMwODU4NjMtMWJhZS00Y2U4LTllNTgtNTJjMDhmYmFjNzJi%40thread.v2/0?context=%7b%22Tid%22%3a%22bf448ebe-e65f-40e6-9e31-33fdaa412880%22%2c%22Oid%22%3a%22aecf7671-c309-4313-a308-8f014b635d88%22%7d" TargetMode="External"/><Relationship Id="rId5" Type="http://schemas.openxmlformats.org/officeDocument/2006/relationships/hyperlink" Target="https://teams.microsoft.com/l/meetup-join/19%3ameeting_YjA5Yjg3MTctNWNjNC00OTUwLTgzYmUtYTU2MzMyNmRjYmM3%40thread.v2/0?context=%7b%22Tid%22%3a%22bf448ebe-e65f-40e6-9e31-33fdaa412880%22%2c%22Oid%22%3a%22aecf7671-c309-4313-a308-8f014b635d88%22%7d" TargetMode="External"/><Relationship Id="rId4" Type="http://schemas.openxmlformats.org/officeDocument/2006/relationships/hyperlink" Target="https://teams.microsoft.com/l/meetup-join/19%3ameeting_ZGM3MGVkZmQtMTQyNy00MWIwLWE4ODgtZTczYWZhNWYyZGRm%40thread.v2/0?context=%7b%22Tid%22%3a%22bf448ebe-e65f-40e6-9e31-33fdaa412880%22%2c%22Oid%22%3a%22aecf7671-c309-4313-a308-8f014b635d88%22%7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TY1MjI5YzMtNmNmNy00MWNhLWI2ZmMtMTE5ZjYxNzVlMWY2%40thread.v2/0?context=%7b%22Tid%22%3a%22bf448ebe-e65f-40e6-9e31-33fdaa412880%22%2c%22Oid%22%3a%22aecf7671-c309-4313-a308-8f014b635d88%22%7d" TargetMode="External"/><Relationship Id="rId7" Type="http://schemas.openxmlformats.org/officeDocument/2006/relationships/hyperlink" Target="https://teams.microsoft.com/l/meetup-join/19%3ameeting_OGEwODQ4M2ItNWY5ZC00ZjQ0LTg1YWYtYTM2NjFlMzAwYjlm%40thread.v2/0?context=%7b%22Tid%22%3a%22bf448ebe-e65f-40e6-9e31-33fdaa412880%22%2c%22Oid%22%3a%22aecf7671-c309-4313-a308-8f014b635d88%22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l/meetup-join/19%3ameeting_YmRiNDY5MTItNzRhMy00ZWI0LWJlOTYtNjY3OWE4YmI1ZmEx%40thread.v2/0?context=%7b%22Tid%22%3a%22bf448ebe-e65f-40e6-9e31-33fdaa412880%22%2c%22Oid%22%3a%22aecf7671-c309-4313-a308-8f014b635d88%22%7d" TargetMode="External"/><Relationship Id="rId5" Type="http://schemas.openxmlformats.org/officeDocument/2006/relationships/hyperlink" Target="https://teams.microsoft.com/l/meetup-join/19%3ameeting_MTBhN2M3ZGItOTNmNS00ZjU3LTgzODEtZjQ3OWU3ODgwZDky%40thread.v2/0?context=%7b%22Tid%22%3a%22bf448ebe-e65f-40e6-9e31-33fdaa412880%22%2c%22Oid%22%3a%22aecf7671-c309-4313-a308-8f014b635d88%22%7d" TargetMode="External"/><Relationship Id="rId4" Type="http://schemas.openxmlformats.org/officeDocument/2006/relationships/hyperlink" Target="https://teams.microsoft.com/l/meetup-join/19%3ameeting_M2I0NDhmOTUtMjQzNC00ZWFmLWI4MTgtNTYxYWMzODU5ODVh%40thread.v2/0?context=%7b%22Tid%22%3a%22bf448ebe-e65f-40e6-9e31-33fdaa412880%22%2c%22Oid%22%3a%22aecf7671-c309-4313-a308-8f014b635d88%22%7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88817"/>
            <a:ext cx="9144000" cy="1000950"/>
          </a:xfrm>
        </p:spPr>
        <p:txBody>
          <a:bodyPr>
            <a:normAutofit/>
          </a:bodyPr>
          <a:lstStyle/>
          <a:p>
            <a:r>
              <a:rPr lang="en-GB" sz="2200" b="1" dirty="0"/>
              <a:t>30th ANNNUAL CONFERENCE (1992-2022)</a:t>
            </a:r>
            <a:br>
              <a:rPr lang="en-GB" sz="2200" b="1" dirty="0"/>
            </a:br>
            <a:r>
              <a:rPr lang="en-GB" sz="2200" b="1" dirty="0"/>
              <a:t>13</a:t>
            </a:r>
            <a:r>
              <a:rPr lang="en-GB" sz="2200" b="1" baseline="30000" dirty="0"/>
              <a:t>th </a:t>
            </a:r>
            <a:r>
              <a:rPr lang="en-GB" sz="2200" b="1" dirty="0"/>
              <a:t>- 14</a:t>
            </a:r>
            <a:r>
              <a:rPr lang="en-GB" sz="2200" b="1" baseline="30000" dirty="0"/>
              <a:t>th</a:t>
            </a:r>
            <a:r>
              <a:rPr lang="en-GB" sz="2200" b="1" dirty="0"/>
              <a:t> May 2022, BMA House, London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04A7F-965D-328C-D51C-EE57DFE7F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331" y="4468234"/>
            <a:ext cx="10254713" cy="21846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VIOLENCE AS A PUBLIC HEALTH EMERGENCY:</a:t>
            </a:r>
          </a:p>
          <a:p>
            <a:r>
              <a:rPr lang="en-US" dirty="0"/>
              <a:t>PREVENTING, TREATING AND HUMANIZING THE DANGEROUS MIND</a:t>
            </a:r>
          </a:p>
          <a:p>
            <a:r>
              <a:rPr lang="en-US" dirty="0"/>
              <a:t>EXPLORING THE PAST, PRESENT AND FUTURE OF FORENSIC PSYCHOTHERAPY</a:t>
            </a:r>
          </a:p>
          <a:p>
            <a:endParaRPr lang="en-GB" dirty="0"/>
          </a:p>
          <a:p>
            <a:r>
              <a:rPr lang="en-GB" dirty="0"/>
              <a:t>Follow us on Twitter @IAFP2021</a:t>
            </a:r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205098"/>
            <a:ext cx="7978775" cy="1543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B69E5-C443-D272-F278-B4D8F771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57" y="2362833"/>
            <a:ext cx="3112884" cy="213233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11510A5-4869-59CD-6819-9D2DA6CE41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3371425" y="5992768"/>
            <a:ext cx="660133" cy="6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485"/>
            <a:ext cx="9144000" cy="477505"/>
          </a:xfrm>
        </p:spPr>
        <p:txBody>
          <a:bodyPr>
            <a:normAutofit/>
          </a:bodyPr>
          <a:lstStyle/>
          <a:p>
            <a:r>
              <a:rPr lang="en-GB" sz="2200" b="1" dirty="0"/>
              <a:t>FRIDAY 13</a:t>
            </a:r>
            <a:r>
              <a:rPr lang="en-GB" sz="2200" b="1" baseline="30000" dirty="0"/>
              <a:t>th</a:t>
            </a:r>
            <a:r>
              <a:rPr lang="en-GB" sz="2200" b="1" dirty="0"/>
              <a:t> MAY 2022 - MORNING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DB8933-B8A3-7113-FF92-1B69D5F94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87730"/>
              </p:ext>
            </p:extLst>
          </p:nvPr>
        </p:nvGraphicFramePr>
        <p:xfrm>
          <a:off x="1436913" y="1992086"/>
          <a:ext cx="9862890" cy="414291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24060">
                  <a:extLst>
                    <a:ext uri="{9D8B030D-6E8A-4147-A177-3AD203B41FA5}">
                      <a16:colId xmlns:a16="http://schemas.microsoft.com/office/drawing/2014/main" val="139444676"/>
                    </a:ext>
                  </a:extLst>
                </a:gridCol>
                <a:gridCol w="1812037">
                  <a:extLst>
                    <a:ext uri="{9D8B030D-6E8A-4147-A177-3AD203B41FA5}">
                      <a16:colId xmlns:a16="http://schemas.microsoft.com/office/drawing/2014/main" val="2767937601"/>
                    </a:ext>
                  </a:extLst>
                </a:gridCol>
                <a:gridCol w="6826793">
                  <a:extLst>
                    <a:ext uri="{9D8B030D-6E8A-4147-A177-3AD203B41FA5}">
                      <a16:colId xmlns:a16="http://schemas.microsoft.com/office/drawing/2014/main" val="3433099415"/>
                    </a:ext>
                  </a:extLst>
                </a:gridCol>
              </a:tblGrid>
              <a:tr h="462880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8.15am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Start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Registrations &amp; Coffees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2937972"/>
                  </a:ext>
                </a:extLst>
              </a:tr>
              <a:tr h="57126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8.45am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Opening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PAGET ROOM</a:t>
                      </a:r>
                      <a:endParaRPr lang="en-GB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dirty="0">
                          <a:effectLst/>
                        </a:rPr>
                        <a:t> </a:t>
                      </a:r>
                      <a:r>
                        <a:rPr lang="en-GB" sz="1300" dirty="0">
                          <a:effectLst/>
                        </a:rPr>
                        <a:t>Welcome &amp; Introduction </a:t>
                      </a:r>
                      <a:endParaRPr lang="en-GB" sz="1200" dirty="0">
                        <a:effectLst/>
                      </a:endParaRPr>
                    </a:p>
                    <a:p>
                      <a:pPr algn="l"/>
                      <a:r>
                        <a:rPr lang="en-GB" sz="1300" dirty="0">
                          <a:effectLst/>
                        </a:rPr>
                        <a:t> Dr Estela </a:t>
                      </a:r>
                      <a:r>
                        <a:rPr lang="en-GB" sz="1300" dirty="0" err="1">
                          <a:effectLst/>
                        </a:rPr>
                        <a:t>Welldon</a:t>
                      </a:r>
                      <a:r>
                        <a:rPr lang="en-GB" sz="1300" dirty="0">
                          <a:effectLst/>
                        </a:rPr>
                        <a:t>, Dr Carine </a:t>
                      </a:r>
                      <a:r>
                        <a:rPr lang="en-GB" sz="1300" dirty="0" err="1">
                          <a:effectLst/>
                        </a:rPr>
                        <a:t>Minne</a:t>
                      </a:r>
                      <a:endParaRPr lang="en-GB" sz="1200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19666965"/>
                  </a:ext>
                </a:extLst>
              </a:tr>
              <a:tr h="1277854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9.00am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1 </a:t>
                      </a:r>
                      <a:endParaRPr lang="en-GB" sz="1200" b="1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endParaRPr lang="es-ES" sz="1300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</a:t>
                      </a:r>
                      <a:r>
                        <a:rPr lang="es-ES" sz="1200" dirty="0" err="1">
                          <a:effectLst/>
                        </a:rPr>
                        <a:t>Carine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Minne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Professor Brett Kahr (UK)</a:t>
                      </a:r>
                    </a:p>
                    <a:p>
                      <a:pPr marL="63500" marR="635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Let the Great Axe Fall”:  From Ancient Babylonian Torture to Modern Forensic Psychotherapy.  Freud, </a:t>
                      </a:r>
                      <a:r>
                        <a:rPr lang="en-GB" sz="1300" dirty="0" err="1">
                          <a:effectLst/>
                          <a:latin typeface="+mn-lt"/>
                        </a:rPr>
                        <a:t>Welldon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, and the Humanization of Criminality”</a:t>
                      </a:r>
                    </a:p>
                    <a:p>
                      <a:pPr marR="63500"/>
                      <a:r>
                        <a:rPr lang="es-ES" sz="1300" dirty="0">
                          <a:effectLst/>
                          <a:latin typeface="+mn-lt"/>
                        </a:rPr>
                        <a:t>  </a:t>
                      </a:r>
                      <a:endParaRPr lang="en-GB" sz="1300" dirty="0">
                        <a:effectLst/>
                        <a:latin typeface="+mn-lt"/>
                      </a:endParaRPr>
                    </a:p>
                    <a:p>
                      <a:r>
                        <a:rPr lang="en-GB" sz="1300" dirty="0">
                          <a:effectLst/>
                          <a:latin typeface="+mn-lt"/>
                        </a:rPr>
                        <a:t>  </a:t>
                      </a:r>
                      <a:r>
                        <a:rPr lang="en-GB" sz="1300" b="1" dirty="0">
                          <a:effectLst/>
                          <a:latin typeface="+mn-lt"/>
                        </a:rPr>
                        <a:t>Professor Timothy Keogh (Australia) </a:t>
                      </a:r>
                    </a:p>
                    <a:p>
                      <a:r>
                        <a:rPr lang="en-GB" sz="13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“Bringing our light out from under the bushel: The unrealised   potential of forensic psychotherapy”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0" algn="l"/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48468334"/>
                  </a:ext>
                </a:extLst>
              </a:tr>
              <a:tr h="21301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11 – 11.30am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Coffee Break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29846"/>
                  </a:ext>
                </a:extLst>
              </a:tr>
              <a:tr h="115357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11.30am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2</a:t>
                      </a:r>
                      <a:endParaRPr lang="en-GB" sz="1200" b="1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marL="63500" marR="63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s-ES" sz="1200" dirty="0">
                          <a:effectLst/>
                        </a:rPr>
                        <a:t>Estela </a:t>
                      </a:r>
                      <a:r>
                        <a:rPr lang="es-ES" sz="1200" dirty="0" err="1">
                          <a:effectLst/>
                        </a:rPr>
                        <a:t>Welldon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dirty="0">
                          <a:effectLst/>
                        </a:rPr>
                        <a:t>  </a:t>
                      </a:r>
                      <a:r>
                        <a:rPr lang="en-GB" sz="1300" b="1" dirty="0">
                          <a:effectLst/>
                        </a:rPr>
                        <a:t>Dr Moises </a:t>
                      </a:r>
                      <a:r>
                        <a:rPr lang="en-GB" sz="1300" b="1" dirty="0" err="1">
                          <a:effectLst/>
                        </a:rPr>
                        <a:t>Lemlij</a:t>
                      </a:r>
                      <a:r>
                        <a:rPr lang="en-GB" sz="1300" b="1" dirty="0">
                          <a:effectLst/>
                        </a:rPr>
                        <a:t> (Peru) </a:t>
                      </a:r>
                    </a:p>
                    <a:p>
                      <a:pPr algn="l"/>
                      <a:r>
                        <a:rPr lang="en-GB" sz="1300" b="1" dirty="0">
                          <a:effectLst/>
                        </a:rPr>
                        <a:t>  </a:t>
                      </a:r>
                      <a:r>
                        <a:rPr lang="en-GB" sz="1300" dirty="0">
                          <a:effectLst/>
                        </a:rPr>
                        <a:t>“Politics and Violence”</a:t>
                      </a:r>
                      <a:endParaRPr lang="en-GB" sz="1200" dirty="0">
                        <a:effectLst/>
                      </a:endParaRPr>
                    </a:p>
                    <a:p>
                      <a:pPr algn="l"/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l"/>
                      <a:r>
                        <a:rPr lang="en-GB" sz="1300" dirty="0">
                          <a:effectLst/>
                        </a:rPr>
                        <a:t>  </a:t>
                      </a:r>
                      <a:r>
                        <a:rPr lang="en-GB" sz="1300" b="1" dirty="0">
                          <a:effectLst/>
                        </a:rPr>
                        <a:t>Dr James Gilligan (USA) </a:t>
                      </a:r>
                    </a:p>
                    <a:p>
                      <a:pPr algn="l"/>
                      <a:r>
                        <a:rPr lang="en-GB" sz="1300" b="1" dirty="0">
                          <a:effectLst/>
                        </a:rPr>
                        <a:t>  </a:t>
                      </a:r>
                      <a:r>
                        <a:rPr lang="en-GB" sz="1300" dirty="0">
                          <a:effectLst/>
                        </a:rPr>
                        <a:t>“What is Forensic Psychotherapy, and Why Is It So Important?”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20999335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 – 1.45pm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Lunch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</a:t>
                      </a:r>
                      <a:endParaRPr lang="en-GB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0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671"/>
            <a:ext cx="9144000" cy="502167"/>
          </a:xfrm>
        </p:spPr>
        <p:txBody>
          <a:bodyPr>
            <a:normAutofit/>
          </a:bodyPr>
          <a:lstStyle/>
          <a:p>
            <a:r>
              <a:rPr lang="en-GB" sz="2200" b="1" dirty="0"/>
              <a:t>FRIDAY 13</a:t>
            </a:r>
            <a:r>
              <a:rPr lang="en-GB" sz="2200" b="1" baseline="30000" dirty="0"/>
              <a:t>th </a:t>
            </a:r>
            <a:r>
              <a:rPr lang="en-GB" sz="2200" b="1" dirty="0"/>
              <a:t>MAY 2022 - AFTERNOON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CFA6F2-EA86-E9DD-AEA8-F422D8537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42517"/>
              </p:ext>
            </p:extLst>
          </p:nvPr>
        </p:nvGraphicFramePr>
        <p:xfrm>
          <a:off x="1523999" y="1868838"/>
          <a:ext cx="9807615" cy="428477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41105">
                  <a:extLst>
                    <a:ext uri="{9D8B030D-6E8A-4147-A177-3AD203B41FA5}">
                      <a16:colId xmlns:a16="http://schemas.microsoft.com/office/drawing/2014/main" val="3764357889"/>
                    </a:ext>
                  </a:extLst>
                </a:gridCol>
                <a:gridCol w="2101279">
                  <a:extLst>
                    <a:ext uri="{9D8B030D-6E8A-4147-A177-3AD203B41FA5}">
                      <a16:colId xmlns:a16="http://schemas.microsoft.com/office/drawing/2014/main" val="3896016946"/>
                    </a:ext>
                  </a:extLst>
                </a:gridCol>
                <a:gridCol w="6865231">
                  <a:extLst>
                    <a:ext uri="{9D8B030D-6E8A-4147-A177-3AD203B41FA5}">
                      <a16:colId xmlns:a16="http://schemas.microsoft.com/office/drawing/2014/main" val="2853265184"/>
                    </a:ext>
                  </a:extLst>
                </a:gridCol>
              </a:tblGrid>
              <a:tr h="512298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13.45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PARALLEL SESSIONS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53201"/>
                  </a:ext>
                </a:extLst>
              </a:tr>
              <a:tr h="556282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LISTER FLEMING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Estela </a:t>
                      </a:r>
                      <a:r>
                        <a:rPr lang="es-ES" sz="1200" dirty="0" err="1">
                          <a:effectLst/>
                        </a:rPr>
                        <a:t>Welldon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1A: Stephen Blumenthal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State of </a:t>
                      </a:r>
                      <a:r>
                        <a:rPr lang="en-GB" sz="1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Inbetweeness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The Challenges of Working with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Disavowal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1B: Elena </a:t>
                      </a:r>
                      <a:r>
                        <a:rPr lang="en-GB" sz="1200" b="1" dirty="0" err="1">
                          <a:effectLst/>
                          <a:latin typeface="+mn-lt"/>
                        </a:rPr>
                        <a:t>Mundici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matter of wife and death. Reflections on music and violence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493369190"/>
                  </a:ext>
                </a:extLst>
              </a:tr>
              <a:tr h="1090514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BLACK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Cleo Van Velsen</a:t>
                      </a:r>
                      <a:endParaRPr lang="en-GB" sz="1200" dirty="0">
                        <a:effectLst/>
                      </a:endParaRP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2A: Natalie Parrett, Kate Marsh, Vikki Wakefield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Responsibility Units (SRU): A Serco custodial initiative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to address institutional violence and anti-social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2B: Leslie </a:t>
                      </a:r>
                      <a:r>
                        <a:rPr lang="en-GB" sz="1200" b="1" dirty="0" err="1">
                          <a:effectLst/>
                          <a:latin typeface="+mn-lt"/>
                        </a:rPr>
                        <a:t>Lothstein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, Kathryn Thomas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 Lanza and Sandy Hook: Trying to Humanize the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Dangerous Mind during a time when Lethal Military Weaponry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available at will in the USA.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2690477135"/>
                  </a:ext>
                </a:extLst>
              </a:tr>
              <a:tr h="698425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HARVEY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TBC</a:t>
                      </a:r>
                      <a:endParaRPr lang="en-GB" sz="1200" dirty="0">
                        <a:effectLst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3A: David Millar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Contorting the Psyche: Thinking Non-Violently in a Violent World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3B: Deborah Jump, David Gray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in crime: the role of forensic psychotherapy in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criminological thinking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422539043"/>
                  </a:ext>
                </a:extLst>
              </a:tr>
              <a:tr h="71680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SIMPSON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Chair: Richard </a:t>
                      </a:r>
                      <a:r>
                        <a:rPr lang="en-GB" sz="1200" dirty="0" err="1">
                          <a:effectLst/>
                        </a:rPr>
                        <a:t>Curen</a:t>
                      </a:r>
                      <a:endParaRPr lang="en-GB" sz="1200" dirty="0">
                        <a:effectLst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4A: Raffaella </a:t>
                      </a:r>
                      <a:r>
                        <a:rPr lang="en-GB" sz="1200" b="1" dirty="0" err="1">
                          <a:effectLst/>
                          <a:latin typeface="+mn-lt"/>
                        </a:rPr>
                        <a:t>Hilty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Eroticisation of the Gaze in the Psychoanalytic Treatment of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Paedophile</a:t>
                      </a:r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4B: Marianna </a:t>
                      </a: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Caserio</a:t>
                      </a: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Violence and feminism: a philosophical approach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315166214"/>
                  </a:ext>
                </a:extLst>
              </a:tr>
              <a:tr h="702997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JENNER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Chair: Lorna Downing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</a:rPr>
                        <a:t>Celia Taylor, Stella Compton-Dickinson, Alex Maguire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words fail: the role of music therapy in modifying the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aggressive impulse.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01424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4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671"/>
            <a:ext cx="9144000" cy="502167"/>
          </a:xfrm>
        </p:spPr>
        <p:txBody>
          <a:bodyPr>
            <a:normAutofit/>
          </a:bodyPr>
          <a:lstStyle/>
          <a:p>
            <a:r>
              <a:rPr lang="en-GB" sz="2200" b="1" dirty="0"/>
              <a:t>FRIDAY 13</a:t>
            </a:r>
            <a:r>
              <a:rPr lang="en-GB" sz="2200" b="1" baseline="30000" dirty="0"/>
              <a:t>th </a:t>
            </a:r>
            <a:r>
              <a:rPr lang="en-GB" sz="2200" b="1" dirty="0"/>
              <a:t>MAY 2022 - AFTERNOON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CFA6F2-EA86-E9DD-AEA8-F422D8537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96366"/>
              </p:ext>
            </p:extLst>
          </p:nvPr>
        </p:nvGraphicFramePr>
        <p:xfrm>
          <a:off x="1524000" y="2371005"/>
          <a:ext cx="9680294" cy="303882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30186">
                  <a:extLst>
                    <a:ext uri="{9D8B030D-6E8A-4147-A177-3AD203B41FA5}">
                      <a16:colId xmlns:a16="http://schemas.microsoft.com/office/drawing/2014/main" val="3764357889"/>
                    </a:ext>
                  </a:extLst>
                </a:gridCol>
                <a:gridCol w="2074000">
                  <a:extLst>
                    <a:ext uri="{9D8B030D-6E8A-4147-A177-3AD203B41FA5}">
                      <a16:colId xmlns:a16="http://schemas.microsoft.com/office/drawing/2014/main" val="3896016946"/>
                    </a:ext>
                  </a:extLst>
                </a:gridCol>
                <a:gridCol w="6776108">
                  <a:extLst>
                    <a:ext uri="{9D8B030D-6E8A-4147-A177-3AD203B41FA5}">
                      <a16:colId xmlns:a16="http://schemas.microsoft.com/office/drawing/2014/main" val="2853265184"/>
                    </a:ext>
                  </a:extLst>
                </a:gridCol>
              </a:tblGrid>
              <a:tr h="434306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15.15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Coffee Break    (</a:t>
                      </a: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ROOM)</a:t>
                      </a: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06010"/>
                  </a:ext>
                </a:extLst>
              </a:tr>
              <a:tr h="147354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15.45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(UK)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3</a:t>
                      </a:r>
                      <a:endParaRPr lang="en-GB" sz="1300" b="1" dirty="0">
                        <a:effectLst/>
                      </a:endParaRP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  <a:endParaRPr lang="en-GB" sz="1300" i="1" dirty="0">
                        <a:effectLst/>
                      </a:endParaRP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</a:endParaRPr>
                    </a:p>
                    <a:p>
                      <a:pPr marL="63500" marR="63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</a:rPr>
                        <a:t>Chair</a:t>
                      </a:r>
                      <a:r>
                        <a:rPr lang="es-ES" sz="1300" dirty="0">
                          <a:effectLst/>
                        </a:rPr>
                        <a:t>: </a:t>
                      </a:r>
                      <a:r>
                        <a:rPr lang="es-ES" sz="1300" dirty="0" err="1">
                          <a:effectLst/>
                        </a:rPr>
                        <a:t>Prof</a:t>
                      </a:r>
                      <a:r>
                        <a:rPr lang="es-ES" sz="1300" dirty="0">
                          <a:effectLst/>
                        </a:rPr>
                        <a:t> Nicola </a:t>
                      </a:r>
                      <a:r>
                        <a:rPr lang="es-ES" sz="1300" dirty="0" err="1">
                          <a:effectLst/>
                        </a:rPr>
                        <a:t>Lacey</a:t>
                      </a: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effectLst/>
                        </a:rPr>
                        <a:t> </a:t>
                      </a:r>
                      <a:r>
                        <a:rPr lang="en-GB" sz="1300" b="1" dirty="0">
                          <a:effectLst/>
                        </a:rPr>
                        <a:t>Dr Carine </a:t>
                      </a:r>
                      <a:r>
                        <a:rPr lang="en-GB" sz="1300" b="1" dirty="0" err="1">
                          <a:effectLst/>
                        </a:rPr>
                        <a:t>Minne</a:t>
                      </a:r>
                      <a:r>
                        <a:rPr lang="en-GB" sz="1300" b="1" dirty="0">
                          <a:effectLst/>
                        </a:rPr>
                        <a:t> &amp; Dr Ronnie Doctor - IPA slot (UK)</a:t>
                      </a:r>
                    </a:p>
                    <a:p>
                      <a:r>
                        <a:rPr lang="en-GB" sz="1300" dirty="0">
                          <a:effectLst/>
                        </a:rPr>
                        <a:t> “Violence, Psychoanalysis, the Law and the Superego”</a:t>
                      </a:r>
                    </a:p>
                    <a:p>
                      <a:r>
                        <a:rPr lang="en-GB" sz="1300" dirty="0">
                          <a:effectLst/>
                        </a:rPr>
                        <a:t> Introduction: Dr Harriet Wolfe, IPA President</a:t>
                      </a:r>
                    </a:p>
                    <a:p>
                      <a:pPr marR="63500"/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2161853836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17.00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Coffee break (</a:t>
                      </a: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07734"/>
                  </a:ext>
                </a:extLst>
              </a:tr>
              <a:tr h="709308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17.30 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(UK)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Large Group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PAGET ROOM</a:t>
                      </a: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Moderator: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Dr Earl Hopper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212478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5" y="1401860"/>
            <a:ext cx="9144000" cy="925286"/>
          </a:xfrm>
        </p:spPr>
        <p:txBody>
          <a:bodyPr>
            <a:normAutofit/>
          </a:bodyPr>
          <a:lstStyle/>
          <a:p>
            <a:r>
              <a:rPr lang="en-GB" sz="2200" b="1" dirty="0"/>
              <a:t>FRIDAY 13</a:t>
            </a:r>
            <a:r>
              <a:rPr lang="en-GB" sz="2200" b="1" baseline="30000" dirty="0"/>
              <a:t>th</a:t>
            </a:r>
            <a:r>
              <a:rPr lang="en-GB" sz="2200" b="1" dirty="0"/>
              <a:t> MAY 2022 – EVENING 7.30-9 PM</a:t>
            </a:r>
            <a:br>
              <a:rPr lang="en-GB" sz="2200" b="1" dirty="0"/>
            </a:br>
            <a:r>
              <a:rPr lang="en-GB" sz="2200" b="1" dirty="0"/>
              <a:t>GALA BANQUET DINNER 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pic>
        <p:nvPicPr>
          <p:cNvPr id="4" name="Picture 3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3E86111A-4EEF-E3E7-4FC4-7E139DCB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01" y="2457774"/>
            <a:ext cx="7973140" cy="39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485"/>
            <a:ext cx="9144000" cy="477505"/>
          </a:xfrm>
        </p:spPr>
        <p:txBody>
          <a:bodyPr>
            <a:normAutofit/>
          </a:bodyPr>
          <a:lstStyle/>
          <a:p>
            <a:r>
              <a:rPr lang="en-GB" sz="2200" b="1" dirty="0"/>
              <a:t>SATURDAY 14</a:t>
            </a:r>
            <a:r>
              <a:rPr lang="en-GB" sz="2200" b="1" baseline="30000" dirty="0"/>
              <a:t>th</a:t>
            </a:r>
            <a:r>
              <a:rPr lang="en-GB" sz="2200" b="1" dirty="0"/>
              <a:t> MAY 2022 - MORNING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DB8933-B8A3-7113-FF92-1B69D5F94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10237"/>
              </p:ext>
            </p:extLst>
          </p:nvPr>
        </p:nvGraphicFramePr>
        <p:xfrm>
          <a:off x="1436913" y="1992086"/>
          <a:ext cx="9862890" cy="447054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24060">
                  <a:extLst>
                    <a:ext uri="{9D8B030D-6E8A-4147-A177-3AD203B41FA5}">
                      <a16:colId xmlns:a16="http://schemas.microsoft.com/office/drawing/2014/main" val="139444676"/>
                    </a:ext>
                  </a:extLst>
                </a:gridCol>
                <a:gridCol w="1812037">
                  <a:extLst>
                    <a:ext uri="{9D8B030D-6E8A-4147-A177-3AD203B41FA5}">
                      <a16:colId xmlns:a16="http://schemas.microsoft.com/office/drawing/2014/main" val="2767937601"/>
                    </a:ext>
                  </a:extLst>
                </a:gridCol>
                <a:gridCol w="6826793">
                  <a:extLst>
                    <a:ext uri="{9D8B030D-6E8A-4147-A177-3AD203B41FA5}">
                      <a16:colId xmlns:a16="http://schemas.microsoft.com/office/drawing/2014/main" val="3433099415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8.30am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Start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Registrations &amp; Coffees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2937972"/>
                  </a:ext>
                </a:extLst>
              </a:tr>
              <a:tr h="817824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9.00am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4 </a:t>
                      </a:r>
                      <a:endParaRPr lang="en-GB" sz="1200" b="1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endParaRPr lang="es-ES" sz="1300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</a:rPr>
                        <a:t>Chair</a:t>
                      </a:r>
                      <a:r>
                        <a:rPr lang="es-ES" sz="1300" dirty="0">
                          <a:effectLst/>
                        </a:rPr>
                        <a:t>: Colin Campbell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+mn-lt"/>
                        </a:rPr>
                        <a:t>Dr Anne </a:t>
                      </a:r>
                      <a:r>
                        <a:rPr lang="en-GB" sz="1300" b="1" dirty="0" err="1">
                          <a:effectLst/>
                          <a:latin typeface="+mn-lt"/>
                        </a:rPr>
                        <a:t>Aiyegbusi</a:t>
                      </a:r>
                      <a:r>
                        <a:rPr lang="en-GB" sz="1300" b="1" dirty="0">
                          <a:effectLst/>
                          <a:latin typeface="+mn-lt"/>
                        </a:rPr>
                        <a:t> (UK)</a:t>
                      </a:r>
                    </a:p>
                    <a:p>
                      <a:pPr marL="63500" marR="635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effectLst/>
                          <a:latin typeface="+mn-lt"/>
                        </a:rPr>
                        <a:t>“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Big, Black and Dangerous”</a:t>
                      </a:r>
                    </a:p>
                    <a:p>
                      <a:pPr marL="63500" marR="635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Discussant: Dr Abdullah Mia</a:t>
                      </a:r>
                    </a:p>
                    <a:p>
                      <a:pPr marR="63500"/>
                      <a:r>
                        <a:rPr lang="es-ES" sz="1300" dirty="0">
                          <a:effectLst/>
                          <a:latin typeface="+mn-lt"/>
                        </a:rPr>
                        <a:t>  </a:t>
                      </a:r>
                      <a:endParaRPr lang="en-GB" sz="1300" dirty="0">
                        <a:effectLst/>
                        <a:latin typeface="+mn-lt"/>
                      </a:endParaRPr>
                    </a:p>
                    <a:p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48468334"/>
                  </a:ext>
                </a:extLst>
              </a:tr>
              <a:tr h="897834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10am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</a:rPr>
                        <a:t>PLENARY 5</a:t>
                      </a:r>
                      <a:endParaRPr lang="en-GB" sz="1300" b="1" dirty="0">
                        <a:effectLst/>
                        <a:latin typeface="+mn-lt"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  <a:latin typeface="+mn-lt"/>
                        </a:rPr>
                        <a:t>PAGET ROOM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endParaRPr lang="es-ES" sz="1300" dirty="0">
                        <a:effectLst/>
                        <a:latin typeface="+mn-lt"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  <a:latin typeface="+mn-lt"/>
                        </a:rPr>
                        <a:t>Chair</a:t>
                      </a:r>
                      <a:r>
                        <a:rPr lang="es-ES" sz="1300" dirty="0">
                          <a:effectLst/>
                          <a:latin typeface="+mn-lt"/>
                        </a:rPr>
                        <a:t>: </a:t>
                      </a:r>
                      <a:r>
                        <a:rPr lang="en-GB" sz="1300" dirty="0">
                          <a:effectLst/>
                          <a:latin typeface="+mn-lt"/>
                        </a:rPr>
                        <a:t>Ronald Doctor</a:t>
                      </a:r>
                      <a:endParaRPr lang="en-GB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Gwen </a:t>
                      </a:r>
                      <a:r>
                        <a:rPr lang="en-GB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Adshead</a:t>
                      </a:r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Dr Amy Hamilton, Dr Bradley Hillier</a:t>
                      </a:r>
                    </a:p>
                    <a:p>
                      <a:r>
                        <a:rPr lang="en-GB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“Introducing a homicide offender rehabilitation programme to medium secure services? High time!”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00997751"/>
                  </a:ext>
                </a:extLst>
              </a:tr>
              <a:tr h="21301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11am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</a:rPr>
                        <a:t>Coffee Break </a:t>
                      </a:r>
                      <a:r>
                        <a:rPr lang="en-GB" sz="1300" i="1" dirty="0">
                          <a:effectLst/>
                          <a:latin typeface="+mn-lt"/>
                        </a:rPr>
                        <a:t>(SNOW ROOM)</a:t>
                      </a:r>
                      <a:endParaRPr lang="en-GB" sz="13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29846"/>
                  </a:ext>
                </a:extLst>
              </a:tr>
              <a:tr h="115357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11.30am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6</a:t>
                      </a:r>
                      <a:endParaRPr lang="en-GB" sz="1200" b="1" dirty="0">
                        <a:effectLst/>
                      </a:endParaRP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  <a:p>
                      <a:pPr marL="63500" marR="635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</a:rPr>
                        <a:t>Chair</a:t>
                      </a:r>
                      <a:r>
                        <a:rPr lang="es-ES" sz="1300" dirty="0">
                          <a:effectLst/>
                        </a:rPr>
                        <a:t>: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s-ES" sz="1300" dirty="0">
                          <a:effectLst/>
                        </a:rPr>
                        <a:t>Massimo De Mari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300" dirty="0">
                          <a:effectLst/>
                        </a:rPr>
                        <a:t>  </a:t>
                      </a:r>
                      <a:r>
                        <a:rPr lang="en-GB" sz="1300" b="1" dirty="0">
                          <a:effectLst/>
                        </a:rPr>
                        <a:t>Konstantin </a:t>
                      </a:r>
                      <a:r>
                        <a:rPr lang="en-GB" sz="1300" b="1" dirty="0" err="1">
                          <a:effectLst/>
                        </a:rPr>
                        <a:t>Nemirovsky</a:t>
                      </a:r>
                      <a:r>
                        <a:rPr lang="en-GB" sz="1300" b="1" dirty="0">
                          <a:effectLst/>
                        </a:rPr>
                        <a:t> (Russia) </a:t>
                      </a:r>
                    </a:p>
                    <a:p>
                      <a:pPr algn="l"/>
                      <a:r>
                        <a:rPr lang="en-GB" sz="1300" b="1" dirty="0">
                          <a:effectLst/>
                        </a:rPr>
                        <a:t>  </a:t>
                      </a:r>
                      <a:r>
                        <a:rPr lang="en-GB" sz="1300" dirty="0">
                          <a:effectLst/>
                        </a:rPr>
                        <a:t>“The root of evil: Why ordinary people lose their humanity in unordinary circumstances”</a:t>
                      </a:r>
                    </a:p>
                    <a:p>
                      <a:pPr algn="l"/>
                      <a:r>
                        <a:rPr lang="en-GB" sz="13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en-GB" sz="1300" dirty="0">
                          <a:effectLst/>
                        </a:rPr>
                        <a:t>  </a:t>
                      </a:r>
                      <a:r>
                        <a:rPr lang="en-GB" sz="1300" b="1" dirty="0">
                          <a:effectLst/>
                        </a:rPr>
                        <a:t>Natalia </a:t>
                      </a:r>
                      <a:r>
                        <a:rPr lang="en-GB" sz="1300" b="1" dirty="0" err="1">
                          <a:effectLst/>
                        </a:rPr>
                        <a:t>Frolova</a:t>
                      </a:r>
                      <a:r>
                        <a:rPr lang="en-GB" sz="1300" b="1" dirty="0">
                          <a:effectLst/>
                        </a:rPr>
                        <a:t> (Russia) </a:t>
                      </a:r>
                    </a:p>
                    <a:p>
                      <a:pPr algn="l"/>
                      <a:r>
                        <a:rPr lang="en-GB" sz="1300" b="1" dirty="0">
                          <a:effectLst/>
                        </a:rPr>
                        <a:t>  </a:t>
                      </a:r>
                      <a:r>
                        <a:rPr lang="en-GB" sz="1300" dirty="0">
                          <a:effectLst/>
                        </a:rPr>
                        <a:t>“Odd one in: A psychotherapist’s experience of interaction with the judicial system in working with   patients with high levels of destructiveness”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20999335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 – 2pm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Lunch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09338"/>
                  </a:ext>
                </a:extLst>
              </a:tr>
              <a:tr h="279878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 – 2.30pm</a:t>
                      </a: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General Meeting (AGM) IAFP Board Election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671"/>
            <a:ext cx="9144000" cy="502167"/>
          </a:xfrm>
        </p:spPr>
        <p:txBody>
          <a:bodyPr>
            <a:normAutofit/>
          </a:bodyPr>
          <a:lstStyle/>
          <a:p>
            <a:r>
              <a:rPr lang="en-GB" sz="2200" b="1" dirty="0"/>
              <a:t>SATURDAY 14</a:t>
            </a:r>
            <a:r>
              <a:rPr lang="en-GB" sz="2200" b="1" baseline="30000" dirty="0"/>
              <a:t>th</a:t>
            </a:r>
            <a:r>
              <a:rPr lang="en-GB" sz="2200" b="1" dirty="0"/>
              <a:t> MAY 2022 - AFTERNOON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CFA6F2-EA86-E9DD-AEA8-F422D8537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75794"/>
              </p:ext>
            </p:extLst>
          </p:nvPr>
        </p:nvGraphicFramePr>
        <p:xfrm>
          <a:off x="1276027" y="1868838"/>
          <a:ext cx="10036638" cy="453573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60746">
                  <a:extLst>
                    <a:ext uri="{9D8B030D-6E8A-4147-A177-3AD203B41FA5}">
                      <a16:colId xmlns:a16="http://schemas.microsoft.com/office/drawing/2014/main" val="3764357889"/>
                    </a:ext>
                  </a:extLst>
                </a:gridCol>
                <a:gridCol w="2150347">
                  <a:extLst>
                    <a:ext uri="{9D8B030D-6E8A-4147-A177-3AD203B41FA5}">
                      <a16:colId xmlns:a16="http://schemas.microsoft.com/office/drawing/2014/main" val="3896016946"/>
                    </a:ext>
                  </a:extLst>
                </a:gridCol>
                <a:gridCol w="7025545">
                  <a:extLst>
                    <a:ext uri="{9D8B030D-6E8A-4147-A177-3AD203B41FA5}">
                      <a16:colId xmlns:a16="http://schemas.microsoft.com/office/drawing/2014/main" val="2853265184"/>
                    </a:ext>
                  </a:extLst>
                </a:gridCol>
              </a:tblGrid>
              <a:tr h="365811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14.30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PARALLEL SESSIONS</a:t>
                      </a: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53201"/>
                  </a:ext>
                </a:extLst>
              </a:tr>
              <a:tr h="522134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LISTER FLEMING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David Millar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1A: John Young: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Violence vs. Compassion: Pursuing the Pandemic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1B: Christian </a:t>
                      </a: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Eigner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overlooked phenomenon of "hysterically situated" aggression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493369190"/>
                  </a:ext>
                </a:extLst>
              </a:tr>
              <a:tr h="953190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BLACK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</a:t>
                      </a:r>
                      <a:r>
                        <a:rPr lang="en-GB" sz="1200" dirty="0">
                          <a:effectLst/>
                        </a:rPr>
                        <a:t>Sandra Grant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2A: Jim </a:t>
                      </a: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Rymer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Freud, </a:t>
                      </a:r>
                      <a:r>
                        <a:rPr lang="en-GB" sz="1200" i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Roupaul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200" i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Grason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 a whole lot of naked attraction!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2B: Emily Turton: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 sight out of mind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2C: Manjit Sidhu: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Forensic Mental Health Nurses' Experiences of Working with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Intimate Partner Violence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4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2690477135"/>
                  </a:ext>
                </a:extLst>
              </a:tr>
              <a:tr h="719711"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i="1" dirty="0">
                          <a:effectLst/>
                        </a:rPr>
                        <a:t>JENNER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Chair</a:t>
                      </a:r>
                      <a:r>
                        <a:rPr lang="es-ES" sz="1200" dirty="0">
                          <a:effectLst/>
                        </a:rPr>
                        <a:t>: </a:t>
                      </a:r>
                      <a:r>
                        <a:rPr lang="en-GB" sz="1200" dirty="0" err="1">
                          <a:effectLst/>
                        </a:rPr>
                        <a:t>Moustafa</a:t>
                      </a:r>
                      <a:r>
                        <a:rPr lang="en-GB" sz="1200" dirty="0">
                          <a:effectLst/>
                        </a:rPr>
                        <a:t> Saoud</a:t>
                      </a: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3A: Caterina Marchetti, </a:t>
                      </a: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Patrizia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Rosa: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breaking of ties and the triggering of a malignant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experience, as a defence from anxiety.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3B: Ross </a:t>
                      </a:r>
                      <a:r>
                        <a:rPr lang="en-GB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Goslin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GB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 violence: how does it penetrate the body barrier?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422539043"/>
                  </a:ext>
                </a:extLst>
              </a:tr>
              <a:tr h="719711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SIMPSON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Chair: Victoria Childs</a:t>
                      </a: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4A: Andrew Shepherd (remote):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Public response to violence: Trauma and spectacle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4B: Gerard Drennan: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Restorative Justice - a social justice framework for responding to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dangerous states of mind?</a:t>
                      </a:r>
                    </a:p>
                    <a:p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/>
                        </a:rPr>
                        <a:t>HERE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315166214"/>
                  </a:ext>
                </a:extLst>
              </a:tr>
              <a:tr h="1186669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HARVEY ROOM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Chair: Pamela Windham-Stewart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5A: Jessica Collier: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"Men just hit you": Internalised misogyny and art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psychotherapy with women in prison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5B: Mizuho Koizumi: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'The only patient on the ward.' Communication of distress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through violence when there is limited verbal ability, and how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this was contained and understood through art psychotherapy.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5C: Aimee Parker: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Under the skin intense fire burns: boundaries, exposure and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disclosure in an individual art psychotherapy session within an</a:t>
                      </a:r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MSU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 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7"/>
                        </a:rPr>
                        <a:t>HERE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301424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8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671"/>
            <a:ext cx="9144000" cy="502167"/>
          </a:xfrm>
        </p:spPr>
        <p:txBody>
          <a:bodyPr>
            <a:normAutofit/>
          </a:bodyPr>
          <a:lstStyle/>
          <a:p>
            <a:r>
              <a:rPr lang="en-GB" sz="2200" b="1" dirty="0"/>
              <a:t>SATURDAY 14</a:t>
            </a:r>
            <a:r>
              <a:rPr lang="en-GB" sz="2200" b="1" baseline="30000" dirty="0"/>
              <a:t>th</a:t>
            </a:r>
            <a:r>
              <a:rPr lang="en-GB" sz="2200" b="1" dirty="0"/>
              <a:t> MAY 2022 - AFTERNOON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CFA6F2-EA86-E9DD-AEA8-F422D8537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21498"/>
              </p:ext>
            </p:extLst>
          </p:nvPr>
        </p:nvGraphicFramePr>
        <p:xfrm>
          <a:off x="1442336" y="2501685"/>
          <a:ext cx="9225664" cy="178709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91198">
                  <a:extLst>
                    <a:ext uri="{9D8B030D-6E8A-4147-A177-3AD203B41FA5}">
                      <a16:colId xmlns:a16="http://schemas.microsoft.com/office/drawing/2014/main" val="3764357889"/>
                    </a:ext>
                  </a:extLst>
                </a:gridCol>
                <a:gridCol w="1976595">
                  <a:extLst>
                    <a:ext uri="{9D8B030D-6E8A-4147-A177-3AD203B41FA5}">
                      <a16:colId xmlns:a16="http://schemas.microsoft.com/office/drawing/2014/main" val="3896016946"/>
                    </a:ext>
                  </a:extLst>
                </a:gridCol>
                <a:gridCol w="6457871">
                  <a:extLst>
                    <a:ext uri="{9D8B030D-6E8A-4147-A177-3AD203B41FA5}">
                      <a16:colId xmlns:a16="http://schemas.microsoft.com/office/drawing/2014/main" val="2853265184"/>
                    </a:ext>
                  </a:extLst>
                </a:gridCol>
              </a:tblGrid>
              <a:tr h="321254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16pm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Coffee Break    (</a:t>
                      </a: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ROOM)</a:t>
                      </a: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06010"/>
                  </a:ext>
                </a:extLst>
              </a:tr>
              <a:tr h="1465839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16.30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(UK)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PLENARY 7</a:t>
                      </a:r>
                      <a:endParaRPr lang="en-GB" sz="1300" b="1" dirty="0">
                        <a:effectLst/>
                      </a:endParaRP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i="1" dirty="0">
                          <a:effectLst/>
                        </a:rPr>
                        <a:t>PAGET ROOM</a:t>
                      </a:r>
                      <a:endParaRPr lang="en-GB" sz="1300" i="1" dirty="0">
                        <a:effectLst/>
                      </a:endParaRP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</a:endParaRPr>
                    </a:p>
                    <a:p>
                      <a:pPr marL="63500" marR="63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</a:rPr>
                        <a:t>Chairs</a:t>
                      </a:r>
                      <a:r>
                        <a:rPr lang="es-ES" sz="1300" dirty="0">
                          <a:effectLst/>
                        </a:rPr>
                        <a:t>: </a:t>
                      </a:r>
                      <a:r>
                        <a:rPr lang="es-ES" sz="1300" dirty="0" err="1">
                          <a:effectLst/>
                        </a:rPr>
                        <a:t>Simon</a:t>
                      </a:r>
                      <a:r>
                        <a:rPr lang="es-ES" sz="1300" dirty="0">
                          <a:effectLst/>
                        </a:rPr>
                        <a:t> Israel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effectLst/>
                        </a:rPr>
                        <a:t> </a:t>
                      </a:r>
                      <a:r>
                        <a:rPr lang="en-GB" sz="1300" b="1" dirty="0">
                          <a:effectLst/>
                        </a:rPr>
                        <a:t>Lord John </a:t>
                      </a:r>
                      <a:r>
                        <a:rPr lang="en-GB" sz="1300" b="1" dirty="0" err="1">
                          <a:effectLst/>
                        </a:rPr>
                        <a:t>Alderdice</a:t>
                      </a:r>
                      <a:r>
                        <a:rPr lang="en-GB" sz="1300" b="1" dirty="0">
                          <a:effectLst/>
                        </a:rPr>
                        <a:t> (UK)</a:t>
                      </a:r>
                    </a:p>
                    <a:p>
                      <a:r>
                        <a:rPr lang="en-GB" sz="1300" dirty="0">
                          <a:effectLst/>
                        </a:rPr>
                        <a:t> “Can a focus on the importance of relationships help us address the pandemic of violence?”</a:t>
                      </a:r>
                    </a:p>
                    <a:p>
                      <a:endParaRPr lang="en-GB" sz="1300" dirty="0">
                        <a:effectLst/>
                      </a:endParaRPr>
                    </a:p>
                    <a:p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b="1" dirty="0">
                          <a:effectLst/>
                        </a:rPr>
                        <a:t>Dr Bandy Lee (USA)</a:t>
                      </a:r>
                    </a:p>
                    <a:p>
                      <a:r>
                        <a:rPr lang="en-GB" sz="1300" b="1" dirty="0">
                          <a:effectLst/>
                        </a:rPr>
                        <a:t> </a:t>
                      </a:r>
                      <a:r>
                        <a:rPr lang="en-GB" sz="1300" b="0" dirty="0">
                          <a:effectLst/>
                        </a:rPr>
                        <a:t>”Societal disorder as a precursor to dangerous minds in politics”</a:t>
                      </a: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216185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00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FA4-C0DB-4400-E757-4CC7AA830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485"/>
            <a:ext cx="9144000" cy="477505"/>
          </a:xfrm>
        </p:spPr>
        <p:txBody>
          <a:bodyPr>
            <a:normAutofit/>
          </a:bodyPr>
          <a:lstStyle/>
          <a:p>
            <a:r>
              <a:rPr lang="en-GB" sz="2200" b="1" dirty="0"/>
              <a:t>SATURDAY 14</a:t>
            </a:r>
            <a:r>
              <a:rPr lang="en-GB" sz="2200" b="1" baseline="30000" dirty="0"/>
              <a:t>th</a:t>
            </a:r>
            <a:r>
              <a:rPr lang="en-GB" sz="2200" b="1" dirty="0"/>
              <a:t> MAY 2022 - EVENING</a:t>
            </a:r>
            <a:endParaRPr lang="en-US" b="1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B0DDDCC-E98F-6B86-86CB-B55A206C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1" y="0"/>
            <a:ext cx="7978775" cy="15433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DB8933-B8A3-7113-FF92-1B69D5F94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04023"/>
              </p:ext>
            </p:extLst>
          </p:nvPr>
        </p:nvGraphicFramePr>
        <p:xfrm>
          <a:off x="1524000" y="2405743"/>
          <a:ext cx="9862890" cy="204651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24060">
                  <a:extLst>
                    <a:ext uri="{9D8B030D-6E8A-4147-A177-3AD203B41FA5}">
                      <a16:colId xmlns:a16="http://schemas.microsoft.com/office/drawing/2014/main" val="139444676"/>
                    </a:ext>
                  </a:extLst>
                </a:gridCol>
                <a:gridCol w="1812037">
                  <a:extLst>
                    <a:ext uri="{9D8B030D-6E8A-4147-A177-3AD203B41FA5}">
                      <a16:colId xmlns:a16="http://schemas.microsoft.com/office/drawing/2014/main" val="2767937601"/>
                    </a:ext>
                  </a:extLst>
                </a:gridCol>
                <a:gridCol w="6826793">
                  <a:extLst>
                    <a:ext uri="{9D8B030D-6E8A-4147-A177-3AD203B41FA5}">
                      <a16:colId xmlns:a16="http://schemas.microsoft.com/office/drawing/2014/main" val="3433099415"/>
                    </a:ext>
                  </a:extLst>
                </a:gridCol>
              </a:tblGrid>
              <a:tr h="462880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18pm</a:t>
                      </a:r>
                    </a:p>
                  </a:txBody>
                  <a:tcPr marL="7548" marR="7548" marT="7548" marB="7548"/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Coffee break (</a:t>
                      </a: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7972"/>
                  </a:ext>
                </a:extLst>
              </a:tr>
              <a:tr h="571263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18.15-19.15pm 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(UK)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Large Group</a:t>
                      </a:r>
                    </a:p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3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PAGET ROOM</a:t>
                      </a:r>
                    </a:p>
                  </a:txBody>
                  <a:tcPr marL="7548" marR="7548" marT="7548" marB="7548"/>
                </a:tc>
                <a:tc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Moderator:</a:t>
                      </a:r>
                    </a:p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Dr Earl Hopper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8" marR="7548" marT="7548" marB="7548"/>
                </a:tc>
                <a:extLst>
                  <a:ext uri="{0D108BD9-81ED-4DB2-BD59-A6C34878D82A}">
                    <a16:rowId xmlns:a16="http://schemas.microsoft.com/office/drawing/2014/main" val="1419666965"/>
                  </a:ext>
                </a:extLst>
              </a:tr>
              <a:tr h="1012371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19.15 -21pm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Closing Event</a:t>
                      </a:r>
                    </a:p>
                    <a:p>
                      <a:pPr marL="63500" marR="63500" algn="l"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ROOM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R="63500" algn="l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Announcement of the Gill </a:t>
                      </a:r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McGauley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Prize Winners</a:t>
                      </a:r>
                    </a:p>
                    <a:p>
                      <a:pPr marR="63500" algn="l"/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0" algn="l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Announcement of the 2023 Turin conference</a:t>
                      </a:r>
                    </a:p>
                    <a:p>
                      <a:pPr marR="63500" algn="l"/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0" algn="l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Closing drinks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4846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53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1121</Words>
  <Application>Microsoft Macintosh PowerPoint</Application>
  <PresentationFormat>Widescreen</PresentationFormat>
  <Paragraphs>200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30th ANNNUAL CONFERENCE (1992-2022) 13th - 14th May 2022, BMA House, London</vt:lpstr>
      <vt:lpstr>FRIDAY 13th MAY 2022 - MORNING</vt:lpstr>
      <vt:lpstr>FRIDAY 13th MAY 2022 - AFTERNOON</vt:lpstr>
      <vt:lpstr>FRIDAY 13th MAY 2022 - AFTERNOON</vt:lpstr>
      <vt:lpstr>FRIDAY 13th MAY 2022 – EVENING 7.30-9 PM GALA BANQUET DINNER </vt:lpstr>
      <vt:lpstr>SATURDAY 14th MAY 2022 - MORNING</vt:lpstr>
      <vt:lpstr>SATURDAY 14th MAY 2022 - AFTERNOON</vt:lpstr>
      <vt:lpstr>SATURDAY 14th MAY 2022 - AFTERNOON</vt:lpstr>
      <vt:lpstr>SATURDAY 14th MAY 2022 - EVENING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30th ANNNUAL CONFERENCE (1992-2022) 12th 14th May 2022, BMA House, London</dc:title>
  <dc:creator>Jacobs, Barbara</dc:creator>
  <cp:lastModifiedBy>Jacobs, Barbara</cp:lastModifiedBy>
  <cp:revision>16</cp:revision>
  <dcterms:created xsi:type="dcterms:W3CDTF">2022-04-26T14:50:16Z</dcterms:created>
  <dcterms:modified xsi:type="dcterms:W3CDTF">2022-05-11T16:38:11Z</dcterms:modified>
</cp:coreProperties>
</file>